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handoutMasterIdLst>
    <p:handoutMasterId r:id="rId16"/>
  </p:handoutMasterIdLst>
  <p:sldIdLst>
    <p:sldId id="256" r:id="rId5"/>
    <p:sldId id="282" r:id="rId6"/>
    <p:sldId id="258" r:id="rId7"/>
    <p:sldId id="296" r:id="rId8"/>
    <p:sldId id="297" r:id="rId9"/>
    <p:sldId id="291" r:id="rId10"/>
    <p:sldId id="289" r:id="rId11"/>
    <p:sldId id="293" r:id="rId12"/>
    <p:sldId id="294" r:id="rId13"/>
    <p:sldId id="292" r:id="rId14"/>
  </p:sldIdLst>
  <p:sldSz cx="12192000" cy="6858000"/>
  <p:notesSz cx="7099300" cy="10234613"/>
  <p:custDataLst>
    <p:tags r:id="rId17"/>
  </p:custDataLst>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5" autoAdjust="0"/>
    <p:restoredTop sz="94660"/>
  </p:normalViewPr>
  <p:slideViewPr>
    <p:cSldViewPr snapToGrid="0">
      <p:cViewPr>
        <p:scale>
          <a:sx n="76" d="100"/>
          <a:sy n="76" d="100"/>
        </p:scale>
        <p:origin x="-90" y="-774"/>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3076363" cy="513508"/>
          </a:xfrm>
          <a:prstGeom prst="rect">
            <a:avLst/>
          </a:prstGeom>
        </p:spPr>
        <p:txBody>
          <a:bodyPr vert="horz" lIns="95070" tIns="47535" rIns="95070" bIns="47535" rtlCol="0"/>
          <a:lstStyle>
            <a:lvl1pPr algn="l">
              <a:defRPr sz="1200"/>
            </a:lvl1pPr>
          </a:lstStyle>
          <a:p>
            <a:endParaRPr lang="es-ES"/>
          </a:p>
        </p:txBody>
      </p:sp>
      <p:sp>
        <p:nvSpPr>
          <p:cNvPr id="3" name="Marcador de fecha 2"/>
          <p:cNvSpPr>
            <a:spLocks noGrp="1"/>
          </p:cNvSpPr>
          <p:nvPr>
            <p:ph type="dt" sz="quarter" idx="1"/>
          </p:nvPr>
        </p:nvSpPr>
        <p:spPr>
          <a:xfrm>
            <a:off x="4021295" y="0"/>
            <a:ext cx="3076363" cy="513508"/>
          </a:xfrm>
          <a:prstGeom prst="rect">
            <a:avLst/>
          </a:prstGeom>
        </p:spPr>
        <p:txBody>
          <a:bodyPr vert="horz" lIns="95070" tIns="47535" rIns="95070" bIns="47535" rtlCol="0"/>
          <a:lstStyle>
            <a:lvl1pPr algn="r">
              <a:defRPr sz="1200"/>
            </a:lvl1pPr>
          </a:lstStyle>
          <a:p>
            <a:fld id="{62771AA8-7B27-4D62-9C1E-213BCBE1A0EC}" type="datetimeFigureOut">
              <a:rPr lang="es-ES" smtClean="0"/>
              <a:pPr/>
              <a:t>19/05/2021</a:t>
            </a:fld>
            <a:endParaRPr lang="es-ES"/>
          </a:p>
        </p:txBody>
      </p:sp>
      <p:sp>
        <p:nvSpPr>
          <p:cNvPr id="4" name="Marcador de pie de página 3"/>
          <p:cNvSpPr>
            <a:spLocks noGrp="1"/>
          </p:cNvSpPr>
          <p:nvPr>
            <p:ph type="ftr" sz="quarter" idx="2"/>
          </p:nvPr>
        </p:nvSpPr>
        <p:spPr>
          <a:xfrm>
            <a:off x="1" y="9721106"/>
            <a:ext cx="3076363" cy="513507"/>
          </a:xfrm>
          <a:prstGeom prst="rect">
            <a:avLst/>
          </a:prstGeom>
        </p:spPr>
        <p:txBody>
          <a:bodyPr vert="horz" lIns="95070" tIns="47535" rIns="95070" bIns="47535"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4021295" y="9721106"/>
            <a:ext cx="3076363" cy="513507"/>
          </a:xfrm>
          <a:prstGeom prst="rect">
            <a:avLst/>
          </a:prstGeom>
        </p:spPr>
        <p:txBody>
          <a:bodyPr vert="horz" lIns="95070" tIns="47535" rIns="95070" bIns="47535" rtlCol="0" anchor="b"/>
          <a:lstStyle>
            <a:lvl1pPr algn="r">
              <a:defRPr sz="1200"/>
            </a:lvl1pPr>
          </a:lstStyle>
          <a:p>
            <a:fld id="{F4E5F822-FD4A-45CA-A190-7A2FB5E16F34}" type="slidenum">
              <a:rPr lang="es-ES" smtClean="0"/>
              <a:pPr/>
              <a:t>‹Nº›</a:t>
            </a:fld>
            <a:endParaRPr lang="es-ES"/>
          </a:p>
        </p:txBody>
      </p:sp>
    </p:spTree>
    <p:extLst>
      <p:ext uri="{BB962C8B-B14F-4D97-AF65-F5344CB8AC3E}">
        <p14:creationId xmlns:p14="http://schemas.microsoft.com/office/powerpoint/2010/main" val="9466182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1"/>
            <a:ext cx="3077137" cy="511731"/>
          </a:xfrm>
          <a:prstGeom prst="rect">
            <a:avLst/>
          </a:prstGeom>
        </p:spPr>
        <p:txBody>
          <a:bodyPr vert="horz" lIns="95070" tIns="47535" rIns="95070" bIns="47535" rtlCol="0"/>
          <a:lstStyle>
            <a:lvl1pPr algn="l">
              <a:defRPr sz="1200"/>
            </a:lvl1pPr>
          </a:lstStyle>
          <a:p>
            <a:endParaRPr lang="es-ES"/>
          </a:p>
        </p:txBody>
      </p:sp>
      <p:sp>
        <p:nvSpPr>
          <p:cNvPr id="3" name="2 Marcador de fecha"/>
          <p:cNvSpPr>
            <a:spLocks noGrp="1"/>
          </p:cNvSpPr>
          <p:nvPr>
            <p:ph type="dt" idx="1"/>
          </p:nvPr>
        </p:nvSpPr>
        <p:spPr>
          <a:xfrm>
            <a:off x="4020506" y="1"/>
            <a:ext cx="3077137" cy="511731"/>
          </a:xfrm>
          <a:prstGeom prst="rect">
            <a:avLst/>
          </a:prstGeom>
        </p:spPr>
        <p:txBody>
          <a:bodyPr vert="horz" lIns="95070" tIns="47535" rIns="95070" bIns="47535" rtlCol="0"/>
          <a:lstStyle>
            <a:lvl1pPr algn="r">
              <a:defRPr sz="1200"/>
            </a:lvl1pPr>
          </a:lstStyle>
          <a:p>
            <a:fld id="{28B7BFDD-91E3-46B8-ABE3-E5082E6D606B}" type="datetimeFigureOut">
              <a:rPr lang="es-ES" smtClean="0"/>
              <a:pPr/>
              <a:t>19/05/2021</a:t>
            </a:fld>
            <a:endParaRPr lang="es-ES"/>
          </a:p>
        </p:txBody>
      </p:sp>
      <p:sp>
        <p:nvSpPr>
          <p:cNvPr id="4" name="3 Marcador de imagen de diapositiva"/>
          <p:cNvSpPr>
            <a:spLocks noGrp="1" noRot="1" noChangeAspect="1"/>
          </p:cNvSpPr>
          <p:nvPr>
            <p:ph type="sldImg" idx="2"/>
          </p:nvPr>
        </p:nvSpPr>
        <p:spPr>
          <a:xfrm>
            <a:off x="139700" y="768350"/>
            <a:ext cx="6819900" cy="3836988"/>
          </a:xfrm>
          <a:prstGeom prst="rect">
            <a:avLst/>
          </a:prstGeom>
          <a:noFill/>
          <a:ln w="12700">
            <a:solidFill>
              <a:prstClr val="black"/>
            </a:solidFill>
          </a:ln>
        </p:spPr>
        <p:txBody>
          <a:bodyPr vert="horz" lIns="95070" tIns="47535" rIns="95070" bIns="47535" rtlCol="0" anchor="ctr"/>
          <a:lstStyle/>
          <a:p>
            <a:endParaRPr lang="es-ES"/>
          </a:p>
        </p:txBody>
      </p:sp>
      <p:sp>
        <p:nvSpPr>
          <p:cNvPr id="5" name="4 Marcador de notas"/>
          <p:cNvSpPr>
            <a:spLocks noGrp="1"/>
          </p:cNvSpPr>
          <p:nvPr>
            <p:ph type="body" sz="quarter" idx="3"/>
          </p:nvPr>
        </p:nvSpPr>
        <p:spPr>
          <a:xfrm>
            <a:off x="709599" y="4862265"/>
            <a:ext cx="5680103" cy="4605575"/>
          </a:xfrm>
          <a:prstGeom prst="rect">
            <a:avLst/>
          </a:prstGeom>
        </p:spPr>
        <p:txBody>
          <a:bodyPr vert="horz" lIns="95070" tIns="47535" rIns="95070" bIns="47535"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9721238"/>
            <a:ext cx="3077137" cy="511731"/>
          </a:xfrm>
          <a:prstGeom prst="rect">
            <a:avLst/>
          </a:prstGeom>
        </p:spPr>
        <p:txBody>
          <a:bodyPr vert="horz" lIns="95070" tIns="47535" rIns="95070" bIns="47535"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4020506" y="9721238"/>
            <a:ext cx="3077137" cy="511731"/>
          </a:xfrm>
          <a:prstGeom prst="rect">
            <a:avLst/>
          </a:prstGeom>
        </p:spPr>
        <p:txBody>
          <a:bodyPr vert="horz" lIns="95070" tIns="47535" rIns="95070" bIns="47535" rtlCol="0" anchor="b"/>
          <a:lstStyle>
            <a:lvl1pPr algn="r">
              <a:defRPr sz="1200"/>
            </a:lvl1pPr>
          </a:lstStyle>
          <a:p>
            <a:fld id="{5BB440C5-B2A1-4052-8CAD-487C1627F281}" type="slidenum">
              <a:rPr lang="es-ES" smtClean="0"/>
              <a:pPr/>
              <a:t>‹Nº›</a:t>
            </a:fld>
            <a:endParaRPr lang="es-ES"/>
          </a:p>
        </p:txBody>
      </p:sp>
    </p:spTree>
    <p:extLst>
      <p:ext uri="{BB962C8B-B14F-4D97-AF65-F5344CB8AC3E}">
        <p14:creationId xmlns:p14="http://schemas.microsoft.com/office/powerpoint/2010/main" val="4103270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5BB440C5-B2A1-4052-8CAD-487C1627F281}" type="slidenum">
              <a:rPr lang="es-ES" smtClean="0"/>
              <a:pPr/>
              <a:t>6</a:t>
            </a:fld>
            <a:endParaRPr lang="es-ES"/>
          </a:p>
        </p:txBody>
      </p:sp>
    </p:spTree>
    <p:extLst>
      <p:ext uri="{BB962C8B-B14F-4D97-AF65-F5344CB8AC3E}">
        <p14:creationId xmlns:p14="http://schemas.microsoft.com/office/powerpoint/2010/main" val="712932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5BB440C5-B2A1-4052-8CAD-487C1627F281}" type="slidenum">
              <a:rPr lang="es-ES" smtClean="0"/>
              <a:pPr/>
              <a:t>7</a:t>
            </a:fld>
            <a:endParaRPr lang="es-ES"/>
          </a:p>
        </p:txBody>
      </p:sp>
    </p:spTree>
    <p:extLst>
      <p:ext uri="{BB962C8B-B14F-4D97-AF65-F5344CB8AC3E}">
        <p14:creationId xmlns:p14="http://schemas.microsoft.com/office/powerpoint/2010/main" val="2076909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5BB440C5-B2A1-4052-8CAD-487C1627F281}" type="slidenum">
              <a:rPr lang="es-ES" smtClean="0"/>
              <a:pPr/>
              <a:t>8</a:t>
            </a:fld>
            <a:endParaRPr lang="es-ES"/>
          </a:p>
        </p:txBody>
      </p:sp>
    </p:spTree>
    <p:extLst>
      <p:ext uri="{BB962C8B-B14F-4D97-AF65-F5344CB8AC3E}">
        <p14:creationId xmlns:p14="http://schemas.microsoft.com/office/powerpoint/2010/main" val="3516442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5BB440C5-B2A1-4052-8CAD-487C1627F281}" type="slidenum">
              <a:rPr lang="es-ES" smtClean="0"/>
              <a:pPr/>
              <a:t>9</a:t>
            </a:fld>
            <a:endParaRPr lang="es-ES"/>
          </a:p>
        </p:txBody>
      </p:sp>
    </p:spTree>
    <p:extLst>
      <p:ext uri="{BB962C8B-B14F-4D97-AF65-F5344CB8AC3E}">
        <p14:creationId xmlns:p14="http://schemas.microsoft.com/office/powerpoint/2010/main" val="56428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51317ED1-CC30-4306-B105-0375DB74B0A4}" type="datetime1">
              <a:rPr lang="es-ES" smtClean="0"/>
              <a:pPr/>
              <a:t>19/05/2021</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E86C5158-5E98-4CB3-8087-9B9A942B97F8}" type="slidenum">
              <a:rPr lang="es-ES" smtClean="0"/>
              <a:pPr/>
              <a:t>‹Nº›</a:t>
            </a:fld>
            <a:endParaRPr lang="es-ES" dirty="0"/>
          </a:p>
        </p:txBody>
      </p:sp>
    </p:spTree>
    <p:extLst>
      <p:ext uri="{BB962C8B-B14F-4D97-AF65-F5344CB8AC3E}">
        <p14:creationId xmlns:p14="http://schemas.microsoft.com/office/powerpoint/2010/main" val="490133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F51862B7-572C-4AAE-94B7-E83A10089E92}" type="datetime1">
              <a:rPr lang="es-ES" smtClean="0"/>
              <a:pPr/>
              <a:t>19/05/2021</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E86C5158-5E98-4CB3-8087-9B9A942B97F8}" type="slidenum">
              <a:rPr lang="es-ES" smtClean="0"/>
              <a:pPr/>
              <a:t>‹Nº›</a:t>
            </a:fld>
            <a:endParaRPr lang="es-ES" dirty="0"/>
          </a:p>
        </p:txBody>
      </p:sp>
    </p:spTree>
    <p:extLst>
      <p:ext uri="{BB962C8B-B14F-4D97-AF65-F5344CB8AC3E}">
        <p14:creationId xmlns:p14="http://schemas.microsoft.com/office/powerpoint/2010/main" val="2410888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57A534EE-DF48-4D52-9A74-FD22496BCDF0}" type="datetime1">
              <a:rPr lang="es-ES" smtClean="0"/>
              <a:pPr/>
              <a:t>19/05/2021</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E86C5158-5E98-4CB3-8087-9B9A942B97F8}" type="slidenum">
              <a:rPr lang="es-ES" smtClean="0"/>
              <a:pPr/>
              <a:t>‹Nº›</a:t>
            </a:fld>
            <a:endParaRPr lang="es-ES" dirty="0"/>
          </a:p>
        </p:txBody>
      </p:sp>
    </p:spTree>
    <p:extLst>
      <p:ext uri="{BB962C8B-B14F-4D97-AF65-F5344CB8AC3E}">
        <p14:creationId xmlns:p14="http://schemas.microsoft.com/office/powerpoint/2010/main" val="3889079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CAF670CD-2EF8-4C64-9B1A-78124BA3D480}" type="datetime1">
              <a:rPr lang="es-ES" smtClean="0"/>
              <a:pPr/>
              <a:t>19/05/2021</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E86C5158-5E98-4CB3-8087-9B9A942B97F8}" type="slidenum">
              <a:rPr lang="es-ES" smtClean="0"/>
              <a:pPr/>
              <a:t>‹Nº›</a:t>
            </a:fld>
            <a:endParaRPr lang="es-ES" dirty="0"/>
          </a:p>
        </p:txBody>
      </p:sp>
    </p:spTree>
    <p:extLst>
      <p:ext uri="{BB962C8B-B14F-4D97-AF65-F5344CB8AC3E}">
        <p14:creationId xmlns:p14="http://schemas.microsoft.com/office/powerpoint/2010/main" val="4021513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630AD0F3-92F8-4AA6-903C-C950CC6828CB}" type="datetime1">
              <a:rPr lang="es-ES" smtClean="0"/>
              <a:pPr/>
              <a:t>19/05/2021</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E86C5158-5E98-4CB3-8087-9B9A942B97F8}" type="slidenum">
              <a:rPr lang="es-ES" smtClean="0"/>
              <a:pPr/>
              <a:t>‹Nº›</a:t>
            </a:fld>
            <a:endParaRPr lang="es-ES" dirty="0"/>
          </a:p>
        </p:txBody>
      </p:sp>
    </p:spTree>
    <p:extLst>
      <p:ext uri="{BB962C8B-B14F-4D97-AF65-F5344CB8AC3E}">
        <p14:creationId xmlns:p14="http://schemas.microsoft.com/office/powerpoint/2010/main" val="739413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00B30CBE-8DF8-4E21-A7AA-A6001C5FA2EF}" type="datetime1">
              <a:rPr lang="es-ES" smtClean="0"/>
              <a:pPr/>
              <a:t>19/05/2021</a:t>
            </a:fld>
            <a:endParaRPr lang="es-ES" dirty="0"/>
          </a:p>
        </p:txBody>
      </p:sp>
      <p:sp>
        <p:nvSpPr>
          <p:cNvPr id="6" name="Marcador de pie de página 5"/>
          <p:cNvSpPr>
            <a:spLocks noGrp="1"/>
          </p:cNvSpPr>
          <p:nvPr>
            <p:ph type="ftr" sz="quarter" idx="11"/>
          </p:nvPr>
        </p:nvSpPr>
        <p:spPr/>
        <p:txBody>
          <a:bodyPr/>
          <a:lstStyle/>
          <a:p>
            <a:endParaRPr lang="es-ES" dirty="0"/>
          </a:p>
        </p:txBody>
      </p:sp>
      <p:sp>
        <p:nvSpPr>
          <p:cNvPr id="7" name="Marcador de número de diapositiva 6"/>
          <p:cNvSpPr>
            <a:spLocks noGrp="1"/>
          </p:cNvSpPr>
          <p:nvPr>
            <p:ph type="sldNum" sz="quarter" idx="12"/>
          </p:nvPr>
        </p:nvSpPr>
        <p:spPr/>
        <p:txBody>
          <a:bodyPr/>
          <a:lstStyle/>
          <a:p>
            <a:fld id="{E86C5158-5E98-4CB3-8087-9B9A942B97F8}" type="slidenum">
              <a:rPr lang="es-ES" smtClean="0"/>
              <a:pPr/>
              <a:t>‹Nº›</a:t>
            </a:fld>
            <a:endParaRPr lang="es-ES" dirty="0"/>
          </a:p>
        </p:txBody>
      </p:sp>
    </p:spTree>
    <p:extLst>
      <p:ext uri="{BB962C8B-B14F-4D97-AF65-F5344CB8AC3E}">
        <p14:creationId xmlns:p14="http://schemas.microsoft.com/office/powerpoint/2010/main" val="3765400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1924B8B1-627F-4919-941A-FA08473A0BE2}" type="datetime1">
              <a:rPr lang="es-ES" smtClean="0"/>
              <a:pPr/>
              <a:t>19/05/2021</a:t>
            </a:fld>
            <a:endParaRPr lang="es-ES" dirty="0"/>
          </a:p>
        </p:txBody>
      </p:sp>
      <p:sp>
        <p:nvSpPr>
          <p:cNvPr id="8" name="Marcador de pie de página 7"/>
          <p:cNvSpPr>
            <a:spLocks noGrp="1"/>
          </p:cNvSpPr>
          <p:nvPr>
            <p:ph type="ftr" sz="quarter" idx="11"/>
          </p:nvPr>
        </p:nvSpPr>
        <p:spPr/>
        <p:txBody>
          <a:bodyPr/>
          <a:lstStyle/>
          <a:p>
            <a:endParaRPr lang="es-ES" dirty="0"/>
          </a:p>
        </p:txBody>
      </p:sp>
      <p:sp>
        <p:nvSpPr>
          <p:cNvPr id="9" name="Marcador de número de diapositiva 8"/>
          <p:cNvSpPr>
            <a:spLocks noGrp="1"/>
          </p:cNvSpPr>
          <p:nvPr>
            <p:ph type="sldNum" sz="quarter" idx="12"/>
          </p:nvPr>
        </p:nvSpPr>
        <p:spPr/>
        <p:txBody>
          <a:bodyPr/>
          <a:lstStyle/>
          <a:p>
            <a:fld id="{E86C5158-5E98-4CB3-8087-9B9A942B97F8}" type="slidenum">
              <a:rPr lang="es-ES" smtClean="0"/>
              <a:pPr/>
              <a:t>‹Nº›</a:t>
            </a:fld>
            <a:endParaRPr lang="es-ES" dirty="0"/>
          </a:p>
        </p:txBody>
      </p:sp>
    </p:spTree>
    <p:extLst>
      <p:ext uri="{BB962C8B-B14F-4D97-AF65-F5344CB8AC3E}">
        <p14:creationId xmlns:p14="http://schemas.microsoft.com/office/powerpoint/2010/main" val="43835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099A4863-28ED-49DF-A42B-D1CA4E64F896}" type="datetime1">
              <a:rPr lang="es-ES" smtClean="0"/>
              <a:pPr/>
              <a:t>19/05/2021</a:t>
            </a:fld>
            <a:endParaRPr lang="es-ES" dirty="0"/>
          </a:p>
        </p:txBody>
      </p:sp>
      <p:sp>
        <p:nvSpPr>
          <p:cNvPr id="4" name="Marcador de pie de página 3"/>
          <p:cNvSpPr>
            <a:spLocks noGrp="1"/>
          </p:cNvSpPr>
          <p:nvPr>
            <p:ph type="ftr" sz="quarter" idx="11"/>
          </p:nvPr>
        </p:nvSpPr>
        <p:spPr/>
        <p:txBody>
          <a:bodyPr/>
          <a:lstStyle/>
          <a:p>
            <a:endParaRPr lang="es-ES" dirty="0"/>
          </a:p>
        </p:txBody>
      </p:sp>
      <p:sp>
        <p:nvSpPr>
          <p:cNvPr id="5" name="Marcador de número de diapositiva 4"/>
          <p:cNvSpPr>
            <a:spLocks noGrp="1"/>
          </p:cNvSpPr>
          <p:nvPr>
            <p:ph type="sldNum" sz="quarter" idx="12"/>
          </p:nvPr>
        </p:nvSpPr>
        <p:spPr/>
        <p:txBody>
          <a:bodyPr/>
          <a:lstStyle/>
          <a:p>
            <a:fld id="{E86C5158-5E98-4CB3-8087-9B9A942B97F8}" type="slidenum">
              <a:rPr lang="es-ES" smtClean="0"/>
              <a:pPr/>
              <a:t>‹Nº›</a:t>
            </a:fld>
            <a:endParaRPr lang="es-ES" dirty="0"/>
          </a:p>
        </p:txBody>
      </p:sp>
    </p:spTree>
    <p:extLst>
      <p:ext uri="{BB962C8B-B14F-4D97-AF65-F5344CB8AC3E}">
        <p14:creationId xmlns:p14="http://schemas.microsoft.com/office/powerpoint/2010/main" val="3891045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F504629-B7BF-4975-8608-CEB6BF48E48B}" type="datetime1">
              <a:rPr lang="es-ES" smtClean="0"/>
              <a:pPr/>
              <a:t>19/05/2021</a:t>
            </a:fld>
            <a:endParaRPr lang="es-ES" dirty="0"/>
          </a:p>
        </p:txBody>
      </p:sp>
      <p:sp>
        <p:nvSpPr>
          <p:cNvPr id="3" name="Marcador de pie de página 2"/>
          <p:cNvSpPr>
            <a:spLocks noGrp="1"/>
          </p:cNvSpPr>
          <p:nvPr>
            <p:ph type="ftr" sz="quarter" idx="11"/>
          </p:nvPr>
        </p:nvSpPr>
        <p:spPr/>
        <p:txBody>
          <a:bodyPr/>
          <a:lstStyle/>
          <a:p>
            <a:endParaRPr lang="es-ES" dirty="0"/>
          </a:p>
        </p:txBody>
      </p:sp>
      <p:sp>
        <p:nvSpPr>
          <p:cNvPr id="4" name="Marcador de número de diapositiva 3"/>
          <p:cNvSpPr>
            <a:spLocks noGrp="1"/>
          </p:cNvSpPr>
          <p:nvPr>
            <p:ph type="sldNum" sz="quarter" idx="12"/>
          </p:nvPr>
        </p:nvSpPr>
        <p:spPr/>
        <p:txBody>
          <a:bodyPr/>
          <a:lstStyle/>
          <a:p>
            <a:fld id="{E86C5158-5E98-4CB3-8087-9B9A942B97F8}" type="slidenum">
              <a:rPr lang="es-ES" smtClean="0"/>
              <a:pPr/>
              <a:t>‹Nº›</a:t>
            </a:fld>
            <a:endParaRPr lang="es-ES" dirty="0"/>
          </a:p>
        </p:txBody>
      </p:sp>
    </p:spTree>
    <p:extLst>
      <p:ext uri="{BB962C8B-B14F-4D97-AF65-F5344CB8AC3E}">
        <p14:creationId xmlns:p14="http://schemas.microsoft.com/office/powerpoint/2010/main" val="4017525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C33A6DFA-842E-4CAC-ADD9-4870EAF3D054}" type="datetime1">
              <a:rPr lang="es-ES" smtClean="0"/>
              <a:pPr/>
              <a:t>19/05/2021</a:t>
            </a:fld>
            <a:endParaRPr lang="es-ES" dirty="0"/>
          </a:p>
        </p:txBody>
      </p:sp>
      <p:sp>
        <p:nvSpPr>
          <p:cNvPr id="6" name="Marcador de pie de página 5"/>
          <p:cNvSpPr>
            <a:spLocks noGrp="1"/>
          </p:cNvSpPr>
          <p:nvPr>
            <p:ph type="ftr" sz="quarter" idx="11"/>
          </p:nvPr>
        </p:nvSpPr>
        <p:spPr/>
        <p:txBody>
          <a:bodyPr/>
          <a:lstStyle/>
          <a:p>
            <a:endParaRPr lang="es-ES" dirty="0"/>
          </a:p>
        </p:txBody>
      </p:sp>
      <p:sp>
        <p:nvSpPr>
          <p:cNvPr id="7" name="Marcador de número de diapositiva 6"/>
          <p:cNvSpPr>
            <a:spLocks noGrp="1"/>
          </p:cNvSpPr>
          <p:nvPr>
            <p:ph type="sldNum" sz="quarter" idx="12"/>
          </p:nvPr>
        </p:nvSpPr>
        <p:spPr/>
        <p:txBody>
          <a:bodyPr/>
          <a:lstStyle/>
          <a:p>
            <a:fld id="{E86C5158-5E98-4CB3-8087-9B9A942B97F8}" type="slidenum">
              <a:rPr lang="es-ES" smtClean="0"/>
              <a:pPr/>
              <a:t>‹Nº›</a:t>
            </a:fld>
            <a:endParaRPr lang="es-ES" dirty="0"/>
          </a:p>
        </p:txBody>
      </p:sp>
    </p:spTree>
    <p:extLst>
      <p:ext uri="{BB962C8B-B14F-4D97-AF65-F5344CB8AC3E}">
        <p14:creationId xmlns:p14="http://schemas.microsoft.com/office/powerpoint/2010/main" val="1813791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CD429243-9986-4B01-87E0-30C3915C380A}" type="datetime1">
              <a:rPr lang="es-ES" smtClean="0"/>
              <a:pPr/>
              <a:t>19/05/2021</a:t>
            </a:fld>
            <a:endParaRPr lang="es-ES" dirty="0"/>
          </a:p>
        </p:txBody>
      </p:sp>
      <p:sp>
        <p:nvSpPr>
          <p:cNvPr id="6" name="Marcador de pie de página 5"/>
          <p:cNvSpPr>
            <a:spLocks noGrp="1"/>
          </p:cNvSpPr>
          <p:nvPr>
            <p:ph type="ftr" sz="quarter" idx="11"/>
          </p:nvPr>
        </p:nvSpPr>
        <p:spPr/>
        <p:txBody>
          <a:bodyPr/>
          <a:lstStyle/>
          <a:p>
            <a:endParaRPr lang="es-ES" dirty="0"/>
          </a:p>
        </p:txBody>
      </p:sp>
      <p:sp>
        <p:nvSpPr>
          <p:cNvPr id="7" name="Marcador de número de diapositiva 6"/>
          <p:cNvSpPr>
            <a:spLocks noGrp="1"/>
          </p:cNvSpPr>
          <p:nvPr>
            <p:ph type="sldNum" sz="quarter" idx="12"/>
          </p:nvPr>
        </p:nvSpPr>
        <p:spPr/>
        <p:txBody>
          <a:bodyPr/>
          <a:lstStyle/>
          <a:p>
            <a:fld id="{E86C5158-5E98-4CB3-8087-9B9A942B97F8}" type="slidenum">
              <a:rPr lang="es-ES" smtClean="0"/>
              <a:pPr/>
              <a:t>‹Nº›</a:t>
            </a:fld>
            <a:endParaRPr lang="es-ES" dirty="0"/>
          </a:p>
        </p:txBody>
      </p:sp>
    </p:spTree>
    <p:extLst>
      <p:ext uri="{BB962C8B-B14F-4D97-AF65-F5344CB8AC3E}">
        <p14:creationId xmlns:p14="http://schemas.microsoft.com/office/powerpoint/2010/main" val="2324440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D6904D-12D4-4B6F-97D5-DAEC19E2E566}" type="datetime1">
              <a:rPr lang="es-ES" smtClean="0"/>
              <a:pPr/>
              <a:t>19/05/2021</a:t>
            </a:fld>
            <a:endParaRPr lang="es-ES"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6C5158-5E98-4CB3-8087-9B9A942B97F8}" type="slidenum">
              <a:rPr lang="es-ES" smtClean="0"/>
              <a:pPr/>
              <a:t>‹Nº›</a:t>
            </a:fld>
            <a:endParaRPr lang="es-ES" dirty="0"/>
          </a:p>
        </p:txBody>
      </p:sp>
    </p:spTree>
    <p:extLst>
      <p:ext uri="{BB962C8B-B14F-4D97-AF65-F5344CB8AC3E}">
        <p14:creationId xmlns:p14="http://schemas.microsoft.com/office/powerpoint/2010/main" val="676431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evius4.us.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ctrTitle"/>
          </p:nvPr>
        </p:nvSpPr>
        <p:spPr>
          <a:xfrm>
            <a:off x="126220" y="1370766"/>
            <a:ext cx="11895438" cy="2093578"/>
          </a:xfrm>
          <a:solidFill>
            <a:srgbClr val="A50021"/>
          </a:solidFill>
        </p:spPr>
        <p:style>
          <a:lnRef idx="0">
            <a:schemeClr val="accent4"/>
          </a:lnRef>
          <a:fillRef idx="3">
            <a:schemeClr val="accent4"/>
          </a:fillRef>
          <a:effectRef idx="3">
            <a:schemeClr val="accent4"/>
          </a:effectRef>
          <a:fontRef idx="minor">
            <a:schemeClr val="lt1"/>
          </a:fontRef>
        </p:style>
        <p:txBody>
          <a:bodyPr>
            <a:noAutofit/>
          </a:bodyPr>
          <a:lstStyle/>
          <a:p>
            <a:pPr fontAlgn="ctr"/>
            <a:r>
              <a:rPr lang="es-ES" sz="3800" b="1" dirty="0" smtClean="0"/>
              <a:t>FLASH INFORMATIVO  SOBRE EL TFG </a:t>
            </a:r>
            <a:r>
              <a:rPr lang="es-ES" sz="1600" b="1" dirty="0" smtClean="0"/>
              <a:t>(V.2018)</a:t>
            </a:r>
            <a:r>
              <a:rPr lang="es-ES" sz="3200" b="1" dirty="0" smtClean="0"/>
              <a:t/>
            </a:r>
            <a:br>
              <a:rPr lang="es-ES" sz="3200" b="1" dirty="0" smtClean="0"/>
            </a:br>
            <a:r>
              <a:rPr lang="es-ES" sz="3200" dirty="0" smtClean="0"/>
              <a:t>Dirigida a los tutores</a:t>
            </a:r>
            <a:br>
              <a:rPr lang="es-ES" sz="3200" dirty="0" smtClean="0"/>
            </a:br>
            <a:endParaRPr lang="es-ES" sz="3200" dirty="0"/>
          </a:p>
        </p:txBody>
      </p:sp>
      <p:sp>
        <p:nvSpPr>
          <p:cNvPr id="2" name="CuadroTexto 1"/>
          <p:cNvSpPr txBox="1"/>
          <p:nvPr/>
        </p:nvSpPr>
        <p:spPr>
          <a:xfrm>
            <a:off x="1251857" y="3487354"/>
            <a:ext cx="9851572" cy="1938992"/>
          </a:xfrm>
          <a:prstGeom prst="rect">
            <a:avLst/>
          </a:prstGeom>
          <a:noFill/>
        </p:spPr>
        <p:txBody>
          <a:bodyPr wrap="square" rtlCol="0">
            <a:spAutoFit/>
          </a:bodyPr>
          <a:lstStyle/>
          <a:p>
            <a:pPr algn="ctr"/>
            <a:r>
              <a:rPr lang="es-ES" sz="40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Cómo otorga el Tutor el  VºBº a la documentación, sube un </a:t>
            </a:r>
            <a:r>
              <a:rPr lang="es-ES" sz="40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informe </a:t>
            </a:r>
            <a:r>
              <a:rPr lang="es-ES" sz="40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y actualiza el expediente en </a:t>
            </a:r>
            <a:r>
              <a:rPr lang="es-ES" sz="40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la aplicación </a:t>
            </a:r>
            <a:r>
              <a:rPr lang="es-ES" sz="4000" b="1" i="1" dirty="0" err="1"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Terminus</a:t>
            </a:r>
            <a:endParaRPr lang="es-ES" sz="40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5" name="CuadroTexto 4"/>
          <p:cNvSpPr txBox="1"/>
          <p:nvPr/>
        </p:nvSpPr>
        <p:spPr>
          <a:xfrm>
            <a:off x="1136528" y="5707915"/>
            <a:ext cx="10082228" cy="830997"/>
          </a:xfrm>
          <a:prstGeom prst="rect">
            <a:avLst/>
          </a:prstGeom>
          <a:solidFill>
            <a:srgbClr val="A50021"/>
          </a:solidFill>
        </p:spPr>
        <p:txBody>
          <a:bodyPr wrap="square" rtlCol="0">
            <a:spAutoFit/>
          </a:bodyPr>
          <a:lstStyle/>
          <a:p>
            <a:pPr algn="ctr"/>
            <a:r>
              <a:rPr lang="es-ES" sz="2400" i="1" dirty="0" smtClean="0">
                <a:solidFill>
                  <a:schemeClr val="bg1"/>
                </a:solidFill>
              </a:rPr>
              <a:t>Preparado por: Juan A. García </a:t>
            </a:r>
            <a:r>
              <a:rPr lang="es-ES" sz="2400" i="1" dirty="0" err="1" smtClean="0">
                <a:solidFill>
                  <a:schemeClr val="bg1"/>
                </a:solidFill>
              </a:rPr>
              <a:t>Gragera</a:t>
            </a:r>
            <a:r>
              <a:rPr lang="es-ES" sz="2400" i="1" dirty="0" smtClean="0">
                <a:solidFill>
                  <a:schemeClr val="bg1"/>
                </a:solidFill>
              </a:rPr>
              <a:t> (Coordinador de TFG de la FTF)</a:t>
            </a:r>
          </a:p>
          <a:p>
            <a:pPr algn="ctr"/>
            <a:r>
              <a:rPr lang="es-ES" sz="2400" i="1" dirty="0" smtClean="0">
                <a:solidFill>
                  <a:schemeClr val="bg1"/>
                </a:solidFill>
              </a:rPr>
              <a:t>Revisado por S.I.C. Servicio de Informática y Comunicaciones</a:t>
            </a:r>
            <a:endParaRPr lang="es-ES" sz="2400" i="1" dirty="0">
              <a:solidFill>
                <a:schemeClr val="bg1"/>
              </a:solidFill>
            </a:endParaRPr>
          </a:p>
        </p:txBody>
      </p:sp>
      <p:sp>
        <p:nvSpPr>
          <p:cNvPr id="8" name="7 Marcador de número de diapositiva"/>
          <p:cNvSpPr>
            <a:spLocks noGrp="1"/>
          </p:cNvSpPr>
          <p:nvPr>
            <p:ph type="sldNum" sz="quarter" idx="12"/>
          </p:nvPr>
        </p:nvSpPr>
        <p:spPr/>
        <p:txBody>
          <a:bodyPr/>
          <a:lstStyle/>
          <a:p>
            <a:fld id="{E86C5158-5E98-4CB3-8087-9B9A942B97F8}" type="slidenum">
              <a:rPr lang="es-ES" smtClean="0"/>
              <a:pPr/>
              <a:t>1</a:t>
            </a:fld>
            <a:endParaRPr lang="es-ES" dirty="0"/>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1157" y="-82477"/>
            <a:ext cx="5812971" cy="1453243"/>
          </a:xfrm>
          <a:prstGeom prst="rect">
            <a:avLst/>
          </a:prstGeom>
        </p:spPr>
      </p:pic>
    </p:spTree>
    <p:extLst>
      <p:ext uri="{BB962C8B-B14F-4D97-AF65-F5344CB8AC3E}">
        <p14:creationId xmlns:p14="http://schemas.microsoft.com/office/powerpoint/2010/main" val="1902085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E86C5158-5E98-4CB3-8087-9B9A942B97F8}" type="slidenum">
              <a:rPr lang="es-ES" smtClean="0"/>
              <a:pPr/>
              <a:t>10</a:t>
            </a:fld>
            <a:endParaRPr lang="es-ES" dirty="0"/>
          </a:p>
        </p:txBody>
      </p:sp>
      <p:sp>
        <p:nvSpPr>
          <p:cNvPr id="5" name="CuadroTexto 1"/>
          <p:cNvSpPr txBox="1"/>
          <p:nvPr/>
        </p:nvSpPr>
        <p:spPr>
          <a:xfrm>
            <a:off x="922967" y="2852382"/>
            <a:ext cx="9753270" cy="1569660"/>
          </a:xfrm>
          <a:prstGeom prst="rect">
            <a:avLst/>
          </a:prstGeom>
          <a:noFill/>
        </p:spPr>
        <p:txBody>
          <a:bodyPr wrap="square" rtlCol="0">
            <a:spAutoFit/>
          </a:bodyPr>
          <a:lstStyle/>
          <a:p>
            <a:pPr algn="ctr"/>
            <a:r>
              <a:rPr lang="es-ES" sz="48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¡¡Gracias por vuestra paciencia e inestimable  colaboración!!</a:t>
            </a:r>
            <a:endParaRPr lang="es-ES" sz="48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pic>
        <p:nvPicPr>
          <p:cNvPr id="7" name="Imagen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70603" y="112975"/>
            <a:ext cx="4657997" cy="1164499"/>
          </a:xfrm>
          <a:prstGeom prst="rect">
            <a:avLst/>
          </a:prstGeom>
        </p:spPr>
      </p:pic>
    </p:spTree>
    <p:extLst>
      <p:ext uri="{BB962C8B-B14F-4D97-AF65-F5344CB8AC3E}">
        <p14:creationId xmlns:p14="http://schemas.microsoft.com/office/powerpoint/2010/main" val="795879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3"/>
          <p:cNvSpPr/>
          <p:nvPr/>
        </p:nvSpPr>
        <p:spPr>
          <a:xfrm>
            <a:off x="57075" y="2276293"/>
            <a:ext cx="12124039" cy="5324535"/>
          </a:xfrm>
          <a:prstGeom prst="rect">
            <a:avLst/>
          </a:prstGeom>
        </p:spPr>
        <p:txBody>
          <a:bodyPr wrap="square">
            <a:spAutoFit/>
          </a:bodyPr>
          <a:lstStyle/>
          <a:p>
            <a:pPr marL="285750" indent="-285750"/>
            <a:r>
              <a:rPr lang="es-ES" sz="2800" dirty="0" smtClean="0"/>
              <a:t>En este Flash, se tratarán las siguiente cuestiones:</a:t>
            </a:r>
          </a:p>
          <a:p>
            <a:pPr marL="285750" indent="-285750"/>
            <a:endParaRPr lang="es-ES" sz="2800" dirty="0" smtClean="0"/>
          </a:p>
          <a:p>
            <a:pPr marL="285750" indent="-285750">
              <a:buFont typeface="Wingdings" pitchFamily="2" charset="2"/>
              <a:buChar char="q"/>
            </a:pPr>
            <a:r>
              <a:rPr lang="es-ES" sz="2800" dirty="0" smtClean="0"/>
              <a:t> Cómo el tutor:</a:t>
            </a:r>
          </a:p>
          <a:p>
            <a:pPr marL="800100" lvl="1" indent="-342900">
              <a:buFont typeface="Courier New" panose="02070309020205020404" pitchFamily="49" charset="0"/>
              <a:buChar char="o"/>
            </a:pPr>
            <a:r>
              <a:rPr lang="es-ES" sz="2800" dirty="0" smtClean="0"/>
              <a:t>Actualiza el expediente del estudiante para poner el título al trabajo en el sistema </a:t>
            </a:r>
            <a:r>
              <a:rPr lang="es-ES" sz="2000" dirty="0" smtClean="0">
                <a:solidFill>
                  <a:srgbClr val="FF0000"/>
                </a:solidFill>
              </a:rPr>
              <a:t>(Diapositivas 4 a 5)</a:t>
            </a:r>
            <a:endParaRPr lang="es-ES" sz="2000" dirty="0" smtClean="0"/>
          </a:p>
          <a:p>
            <a:pPr marL="800100" lvl="1" indent="-342900">
              <a:buFont typeface="Courier New" panose="02070309020205020404" pitchFamily="49" charset="0"/>
              <a:buChar char="o"/>
            </a:pPr>
            <a:r>
              <a:rPr lang="es-ES" sz="2800" dirty="0" smtClean="0"/>
              <a:t>Descarga la documentación presentada por el alumno </a:t>
            </a:r>
            <a:r>
              <a:rPr lang="es-ES" sz="2000" dirty="0" smtClean="0">
                <a:solidFill>
                  <a:srgbClr val="FF0000"/>
                </a:solidFill>
              </a:rPr>
              <a:t>(Diapositivas 6)</a:t>
            </a:r>
            <a:endParaRPr lang="es-ES" sz="2000" dirty="0" smtClean="0"/>
          </a:p>
          <a:p>
            <a:pPr marL="742950" lvl="1" indent="-285750">
              <a:buFont typeface="Courier New" pitchFamily="49" charset="0"/>
              <a:buChar char="o"/>
            </a:pPr>
            <a:r>
              <a:rPr lang="es-ES" sz="2800" dirty="0" smtClean="0"/>
              <a:t>Otorga el VºBº al TFG </a:t>
            </a:r>
            <a:r>
              <a:rPr lang="es-ES" sz="2000" dirty="0" smtClean="0">
                <a:solidFill>
                  <a:srgbClr val="FF0000"/>
                </a:solidFill>
              </a:rPr>
              <a:t>(Diapositivas 7)</a:t>
            </a:r>
          </a:p>
          <a:p>
            <a:pPr marL="742950" lvl="1" indent="-285750">
              <a:buFont typeface="Courier New" pitchFamily="49" charset="0"/>
              <a:buChar char="o"/>
            </a:pPr>
            <a:r>
              <a:rPr lang="es-ES" sz="2800" dirty="0" smtClean="0"/>
              <a:t>Sube un informe (sólo visible para él mismo y los miembros de la comisión) </a:t>
            </a:r>
            <a:r>
              <a:rPr lang="es-ES" sz="2000" dirty="0" smtClean="0">
                <a:solidFill>
                  <a:srgbClr val="FF0000"/>
                </a:solidFill>
              </a:rPr>
              <a:t>(Diapositivas 8)</a:t>
            </a:r>
          </a:p>
          <a:p>
            <a:pPr marL="742950" lvl="1" indent="-285750">
              <a:buFont typeface="Courier New" pitchFamily="49" charset="0"/>
              <a:buChar char="o"/>
            </a:pPr>
            <a:endParaRPr lang="es-ES" sz="1000" dirty="0" smtClean="0"/>
          </a:p>
          <a:p>
            <a:pPr lvl="1" indent="-457200">
              <a:buFont typeface="Wingdings" panose="05000000000000000000" pitchFamily="2" charset="2"/>
              <a:buChar char="q"/>
            </a:pPr>
            <a:r>
              <a:rPr lang="es-ES" sz="2800" dirty="0" smtClean="0"/>
              <a:t>Consideraciones finales </a:t>
            </a:r>
            <a:r>
              <a:rPr lang="es-ES" sz="2000" dirty="0">
                <a:solidFill>
                  <a:srgbClr val="FF0000"/>
                </a:solidFill>
              </a:rPr>
              <a:t>(Diapositivas </a:t>
            </a:r>
            <a:r>
              <a:rPr lang="es-ES" sz="2000" dirty="0" smtClean="0">
                <a:solidFill>
                  <a:srgbClr val="FF0000"/>
                </a:solidFill>
              </a:rPr>
              <a:t>9)</a:t>
            </a:r>
            <a:endParaRPr lang="es-ES" sz="2000" dirty="0">
              <a:solidFill>
                <a:srgbClr val="FF0000"/>
              </a:solidFill>
            </a:endParaRPr>
          </a:p>
          <a:p>
            <a:endParaRPr lang="es-ES" sz="2800" dirty="0"/>
          </a:p>
          <a:p>
            <a:pPr marL="342900" indent="-342900">
              <a:buFont typeface="Wingdings" panose="05000000000000000000" pitchFamily="2" charset="2"/>
              <a:buChar char="q"/>
            </a:pPr>
            <a:endParaRPr lang="es-ES" sz="2000" dirty="0" smtClean="0"/>
          </a:p>
        </p:txBody>
      </p:sp>
      <p:sp>
        <p:nvSpPr>
          <p:cNvPr id="7" name="CuadroTexto 4"/>
          <p:cNvSpPr txBox="1"/>
          <p:nvPr/>
        </p:nvSpPr>
        <p:spPr>
          <a:xfrm>
            <a:off x="1795258" y="1328057"/>
            <a:ext cx="8787714" cy="646331"/>
          </a:xfrm>
          <a:prstGeom prst="rect">
            <a:avLst/>
          </a:prstGeom>
          <a:solidFill>
            <a:srgbClr val="A50021"/>
          </a:solidFill>
        </p:spPr>
        <p:txBody>
          <a:bodyPr wrap="square" rtlCol="0">
            <a:spAutoFit/>
          </a:bodyPr>
          <a:lstStyle/>
          <a:p>
            <a:pPr algn="ctr"/>
            <a:r>
              <a:rPr lang="es-ES" sz="3600" i="1" dirty="0" smtClean="0">
                <a:solidFill>
                  <a:schemeClr val="bg1"/>
                </a:solidFill>
              </a:rPr>
              <a:t>Sumario del Flash</a:t>
            </a:r>
            <a:endParaRPr lang="es-ES" sz="3600" i="1" dirty="0">
              <a:solidFill>
                <a:schemeClr val="bg1"/>
              </a:solidFill>
            </a:endParaRPr>
          </a:p>
        </p:txBody>
      </p:sp>
      <p:sp>
        <p:nvSpPr>
          <p:cNvPr id="5" name="4 Marcador de número de diapositiva"/>
          <p:cNvSpPr>
            <a:spLocks noGrp="1"/>
          </p:cNvSpPr>
          <p:nvPr>
            <p:ph type="sldNum" sz="quarter" idx="12"/>
          </p:nvPr>
        </p:nvSpPr>
        <p:spPr/>
        <p:txBody>
          <a:bodyPr/>
          <a:lstStyle/>
          <a:p>
            <a:fld id="{E86C5158-5E98-4CB3-8087-9B9A942B97F8}" type="slidenum">
              <a:rPr lang="es-ES" smtClean="0"/>
              <a:pPr/>
              <a:t>2</a:t>
            </a:fld>
            <a:endParaRPr lang="es-ES" dirty="0"/>
          </a:p>
        </p:txBody>
      </p:sp>
      <p:pic>
        <p:nvPicPr>
          <p:cNvPr id="8" name="Imagen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1157" y="-82477"/>
            <a:ext cx="5812971" cy="1453243"/>
          </a:xfrm>
          <a:prstGeom prst="rect">
            <a:avLst/>
          </a:prstGeom>
        </p:spPr>
      </p:pic>
    </p:spTree>
    <p:extLst>
      <p:ext uri="{BB962C8B-B14F-4D97-AF65-F5344CB8AC3E}">
        <p14:creationId xmlns:p14="http://schemas.microsoft.com/office/powerpoint/2010/main" val="2872024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951978" y="1202430"/>
            <a:ext cx="9659462" cy="646331"/>
          </a:xfrm>
          <a:prstGeom prst="rect">
            <a:avLst/>
          </a:prstGeom>
          <a:solidFill>
            <a:srgbClr val="A50021"/>
          </a:solidFill>
        </p:spPr>
        <p:txBody>
          <a:bodyPr wrap="square" rtlCol="0">
            <a:spAutoFit/>
          </a:bodyPr>
          <a:lstStyle/>
          <a:p>
            <a:pPr algn="ctr"/>
            <a:r>
              <a:rPr lang="es-ES" sz="3600" i="1" dirty="0" smtClean="0">
                <a:solidFill>
                  <a:schemeClr val="bg1"/>
                </a:solidFill>
              </a:rPr>
              <a:t> Cómo acceder a la aplicación</a:t>
            </a:r>
            <a:endParaRPr lang="es-ES" sz="3600" i="1" dirty="0">
              <a:solidFill>
                <a:schemeClr val="bg1"/>
              </a:solidFill>
            </a:endParaRPr>
          </a:p>
        </p:txBody>
      </p:sp>
      <p:sp>
        <p:nvSpPr>
          <p:cNvPr id="7" name="CuadroTexto 7"/>
          <p:cNvSpPr txBox="1"/>
          <p:nvPr/>
        </p:nvSpPr>
        <p:spPr>
          <a:xfrm>
            <a:off x="185057" y="1744340"/>
            <a:ext cx="11723915" cy="5093702"/>
          </a:xfrm>
          <a:prstGeom prst="rect">
            <a:avLst/>
          </a:prstGeom>
          <a:noFill/>
        </p:spPr>
        <p:txBody>
          <a:bodyPr wrap="square" rtlCol="0">
            <a:spAutoFit/>
          </a:bodyPr>
          <a:lstStyle/>
          <a:p>
            <a:endParaRPr lang="es-ES" sz="2000" dirty="0"/>
          </a:p>
          <a:p>
            <a:endParaRPr lang="es-ES" sz="900" dirty="0" smtClean="0"/>
          </a:p>
          <a:p>
            <a:pPr marL="1371600" lvl="2" indent="-457200">
              <a:buFont typeface="Wingdings" panose="05000000000000000000" pitchFamily="2" charset="2"/>
              <a:buChar char="Ø"/>
            </a:pPr>
            <a:r>
              <a:rPr lang="es-ES" sz="2800" b="1" u="sng" dirty="0" smtClean="0"/>
              <a:t>Los docentes deben acceder a la aplicación :</a:t>
            </a:r>
          </a:p>
          <a:p>
            <a:pPr marL="1371600" lvl="2" indent="-457200"/>
            <a:endParaRPr lang="es-ES" sz="2800" dirty="0" smtClean="0"/>
          </a:p>
          <a:p>
            <a:pPr marL="1371600" lvl="2" indent="-457200">
              <a:buFont typeface="Arial" panose="020B0604020202020204" pitchFamily="34" charset="0"/>
              <a:buChar char="•"/>
            </a:pPr>
            <a:r>
              <a:rPr lang="es-ES" sz="2800" dirty="0" smtClean="0"/>
              <a:t> A través de Secretaría Virtual (</a:t>
            </a:r>
            <a:r>
              <a:rPr lang="es-ES" sz="2800" b="1" u="sng" dirty="0" smtClean="0">
                <a:hlinkClick r:id="rId2"/>
              </a:rPr>
              <a:t>https</a:t>
            </a:r>
            <a:r>
              <a:rPr lang="es-ES" sz="2800" b="1" u="sng" smtClean="0">
                <a:hlinkClick r:id="rId2"/>
              </a:rPr>
              <a:t>://</a:t>
            </a:r>
            <a:r>
              <a:rPr lang="es-ES" sz="2800" b="1" u="sng" smtClean="0">
                <a:hlinkClick r:id="rId2"/>
              </a:rPr>
              <a:t>sevius4.us.es</a:t>
            </a:r>
            <a:r>
              <a:rPr lang="es-ES" sz="2800" dirty="0" smtClean="0"/>
              <a:t>)</a:t>
            </a:r>
            <a:r>
              <a:rPr lang="es-ES" sz="2800" dirty="0" smtClean="0">
                <a:sym typeface="Wingdings" panose="05000000000000000000" pitchFamily="2" charset="2"/>
              </a:rPr>
              <a:t>.</a:t>
            </a:r>
          </a:p>
          <a:p>
            <a:pPr marL="1371600" lvl="2" indent="-457200"/>
            <a:endParaRPr lang="es-ES" sz="2800" dirty="0" smtClean="0">
              <a:sym typeface="Wingdings" panose="05000000000000000000" pitchFamily="2" charset="2"/>
            </a:endParaRPr>
          </a:p>
          <a:p>
            <a:pPr marL="1371600" lvl="2" indent="-457200">
              <a:buFont typeface="Arial" panose="020B0604020202020204" pitchFamily="34" charset="0"/>
              <a:buChar char="•"/>
            </a:pPr>
            <a:r>
              <a:rPr lang="es-ES" sz="2800" dirty="0" smtClean="0"/>
              <a:t>Opción: </a:t>
            </a:r>
            <a:r>
              <a:rPr lang="es-ES" sz="2800" b="1" dirty="0" smtClean="0"/>
              <a:t>“Mi perfil → Datos como docente→ Trabajo fin de grado</a:t>
            </a:r>
          </a:p>
          <a:p>
            <a:pPr marL="1371600" lvl="2" indent="-457200">
              <a:buFont typeface="Arial" panose="020B0604020202020204" pitchFamily="34" charset="0"/>
              <a:buChar char="•"/>
            </a:pPr>
            <a:endParaRPr lang="es-ES" sz="2800" b="1" dirty="0"/>
          </a:p>
          <a:p>
            <a:pPr marL="1371600" lvl="2" indent="-457200">
              <a:buFont typeface="Arial" panose="020B0604020202020204" pitchFamily="34" charset="0"/>
              <a:buChar char="•"/>
            </a:pPr>
            <a:r>
              <a:rPr lang="es-ES" sz="2800" b="1" dirty="0" smtClean="0"/>
              <a:t>Acceder al expediente del estudiante  pulsando en el botón </a:t>
            </a:r>
            <a:r>
              <a:rPr lang="es-ES" sz="2800" b="1" i="1" dirty="0" smtClean="0"/>
              <a:t>“ver expediente”</a:t>
            </a:r>
            <a:r>
              <a:rPr lang="es-ES" sz="2800" b="1" dirty="0" smtClean="0"/>
              <a:t>, el tutor se encontrará con la pantalla que aparece en la siguiente diapositiva donde…</a:t>
            </a:r>
            <a:endParaRPr lang="es-ES" sz="2800" dirty="0" smtClean="0">
              <a:sym typeface="Wingdings" panose="05000000000000000000" pitchFamily="2" charset="2"/>
            </a:endParaRPr>
          </a:p>
          <a:p>
            <a:pPr marL="1371600" lvl="2" indent="-457200" algn="just"/>
            <a:endParaRPr lang="es-ES" sz="2400" dirty="0" smtClean="0">
              <a:sym typeface="Wingdings" panose="05000000000000000000" pitchFamily="2" charset="2"/>
            </a:endParaRPr>
          </a:p>
          <a:p>
            <a:endParaRPr lang="es-ES" sz="2000" dirty="0"/>
          </a:p>
        </p:txBody>
      </p:sp>
      <p:sp>
        <p:nvSpPr>
          <p:cNvPr id="6" name="5 Marcador de número de diapositiva"/>
          <p:cNvSpPr>
            <a:spLocks noGrp="1"/>
          </p:cNvSpPr>
          <p:nvPr>
            <p:ph type="sldNum" sz="quarter" idx="12"/>
          </p:nvPr>
        </p:nvSpPr>
        <p:spPr/>
        <p:txBody>
          <a:bodyPr/>
          <a:lstStyle/>
          <a:p>
            <a:fld id="{E86C5158-5E98-4CB3-8087-9B9A942B97F8}" type="slidenum">
              <a:rPr lang="es-ES" smtClean="0"/>
              <a:pPr/>
              <a:t>3</a:t>
            </a:fld>
            <a:endParaRPr lang="es-ES" dirty="0"/>
          </a:p>
        </p:txBody>
      </p:sp>
      <p:pic>
        <p:nvPicPr>
          <p:cNvPr id="8" name="Imagen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1157" y="-82477"/>
            <a:ext cx="5812971" cy="1453243"/>
          </a:xfrm>
          <a:prstGeom prst="rect">
            <a:avLst/>
          </a:prstGeom>
        </p:spPr>
      </p:pic>
    </p:spTree>
    <p:extLst>
      <p:ext uri="{BB962C8B-B14F-4D97-AF65-F5344CB8AC3E}">
        <p14:creationId xmlns:p14="http://schemas.microsoft.com/office/powerpoint/2010/main" val="1087460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2"/>
          <p:cNvPicPr>
            <a:picLocks noChangeAspect="1" noChangeArrowheads="1"/>
          </p:cNvPicPr>
          <p:nvPr/>
        </p:nvPicPr>
        <p:blipFill>
          <a:blip r:embed="rId2" cstate="print"/>
          <a:srcRect t="13866" r="1736" b="7724"/>
          <a:stretch>
            <a:fillRect/>
          </a:stretch>
        </p:blipFill>
        <p:spPr bwMode="auto">
          <a:xfrm>
            <a:off x="664029" y="2188031"/>
            <a:ext cx="9459685" cy="4615542"/>
          </a:xfrm>
          <a:prstGeom prst="rect">
            <a:avLst/>
          </a:prstGeom>
          <a:noFill/>
          <a:ln w="9525">
            <a:noFill/>
            <a:miter lim="800000"/>
            <a:headEnd/>
            <a:tailEnd/>
          </a:ln>
          <a:effectLst/>
        </p:spPr>
      </p:pic>
      <p:sp>
        <p:nvSpPr>
          <p:cNvPr id="8" name="CuadroTexto 4"/>
          <p:cNvSpPr txBox="1"/>
          <p:nvPr/>
        </p:nvSpPr>
        <p:spPr>
          <a:xfrm>
            <a:off x="1828800" y="1023256"/>
            <a:ext cx="8621486" cy="461665"/>
          </a:xfrm>
          <a:prstGeom prst="rect">
            <a:avLst/>
          </a:prstGeom>
          <a:solidFill>
            <a:srgbClr val="A50021"/>
          </a:solidFill>
        </p:spPr>
        <p:txBody>
          <a:bodyPr wrap="square" rtlCol="0">
            <a:spAutoFit/>
          </a:bodyPr>
          <a:lstStyle/>
          <a:p>
            <a:pPr algn="ctr"/>
            <a:r>
              <a:rPr lang="es-ES" sz="2400" i="1" dirty="0" smtClean="0">
                <a:solidFill>
                  <a:schemeClr val="bg1"/>
                </a:solidFill>
              </a:rPr>
              <a:t>0. Actualización de la información del expediente del alumno</a:t>
            </a:r>
            <a:endParaRPr lang="es-ES" sz="2400" i="1" dirty="0">
              <a:solidFill>
                <a:schemeClr val="bg1"/>
              </a:solidFill>
            </a:endParaRPr>
          </a:p>
        </p:txBody>
      </p:sp>
      <p:sp>
        <p:nvSpPr>
          <p:cNvPr id="11" name="10 Rectángulo"/>
          <p:cNvSpPr/>
          <p:nvPr/>
        </p:nvSpPr>
        <p:spPr>
          <a:xfrm>
            <a:off x="185057" y="1435188"/>
            <a:ext cx="12006943" cy="923330"/>
          </a:xfrm>
          <a:prstGeom prst="rect">
            <a:avLst/>
          </a:prstGeom>
        </p:spPr>
        <p:txBody>
          <a:bodyPr wrap="square">
            <a:spAutoFit/>
          </a:bodyPr>
          <a:lstStyle/>
          <a:p>
            <a:pPr algn="just"/>
            <a:r>
              <a:rPr lang="es-ES" dirty="0" smtClean="0">
                <a:sym typeface="Wingdings" panose="05000000000000000000" pitchFamily="2" charset="2"/>
              </a:rPr>
              <a:t>Los tutores una vez que concreten con los alumnos que le han sido asignados el objeto del trabajo a realizar, el título…, deberá actualizar en el expediente de cada uno de ellos la información que aparece por defecto en el sistema sobre “Título” y “Objetivo”.</a:t>
            </a:r>
            <a:endParaRPr lang="es-ES" dirty="0"/>
          </a:p>
        </p:txBody>
      </p:sp>
      <p:sp>
        <p:nvSpPr>
          <p:cNvPr id="15" name="14 CuadroTexto"/>
          <p:cNvSpPr txBox="1"/>
          <p:nvPr/>
        </p:nvSpPr>
        <p:spPr>
          <a:xfrm>
            <a:off x="6934198" y="2243136"/>
            <a:ext cx="4136573" cy="1077218"/>
          </a:xfrm>
          <a:prstGeom prst="rect">
            <a:avLst/>
          </a:prstGeom>
          <a:solidFill>
            <a:schemeClr val="bg1"/>
          </a:solidFill>
        </p:spPr>
        <p:txBody>
          <a:bodyPr wrap="square" rtlCol="0">
            <a:spAutoFit/>
          </a:bodyPr>
          <a:lstStyle/>
          <a:p>
            <a:r>
              <a:rPr lang="es-ES" sz="1600" b="1" dirty="0" smtClean="0"/>
              <a:t>En el registro :</a:t>
            </a:r>
          </a:p>
          <a:p>
            <a:pPr>
              <a:buFont typeface="Arial" pitchFamily="34" charset="0"/>
              <a:buChar char="•"/>
            </a:pPr>
            <a:r>
              <a:rPr lang="es-ES" sz="1600" b="1" dirty="0" smtClean="0"/>
              <a:t>“Título”: Se pondrá el del trabajo</a:t>
            </a:r>
          </a:p>
          <a:p>
            <a:pPr>
              <a:buFont typeface="Arial" pitchFamily="34" charset="0"/>
              <a:buChar char="•"/>
            </a:pPr>
            <a:r>
              <a:rPr lang="es-ES" sz="1600" b="1" dirty="0" smtClean="0"/>
              <a:t>“Objetivo”: Se pondrá sobre qué versará el trabajo, las líneas generales…</a:t>
            </a:r>
            <a:endParaRPr lang="es-ES" sz="1600" b="1" dirty="0"/>
          </a:p>
        </p:txBody>
      </p:sp>
      <p:sp>
        <p:nvSpPr>
          <p:cNvPr id="20" name="19 Marcador de número de diapositiva"/>
          <p:cNvSpPr>
            <a:spLocks noGrp="1"/>
          </p:cNvSpPr>
          <p:nvPr>
            <p:ph type="sldNum" sz="quarter" idx="12"/>
          </p:nvPr>
        </p:nvSpPr>
        <p:spPr/>
        <p:txBody>
          <a:bodyPr/>
          <a:lstStyle/>
          <a:p>
            <a:fld id="{E86C5158-5E98-4CB3-8087-9B9A942B97F8}" type="slidenum">
              <a:rPr lang="es-ES" smtClean="0"/>
              <a:pPr/>
              <a:t>4</a:t>
            </a:fld>
            <a:endParaRPr lang="es-ES" dirty="0"/>
          </a:p>
        </p:txBody>
      </p:sp>
      <p:sp>
        <p:nvSpPr>
          <p:cNvPr id="16" name="13 Elipse"/>
          <p:cNvSpPr/>
          <p:nvPr/>
        </p:nvSpPr>
        <p:spPr>
          <a:xfrm>
            <a:off x="2380012" y="4146724"/>
            <a:ext cx="760021" cy="41438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7" name="12 Conector recto de flecha"/>
          <p:cNvCxnSpPr/>
          <p:nvPr/>
        </p:nvCxnSpPr>
        <p:spPr>
          <a:xfrm flipH="1">
            <a:off x="8639299" y="4735286"/>
            <a:ext cx="580901" cy="182744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 name="14 CuadroTexto"/>
          <p:cNvSpPr txBox="1"/>
          <p:nvPr/>
        </p:nvSpPr>
        <p:spPr>
          <a:xfrm>
            <a:off x="8098972" y="3685739"/>
            <a:ext cx="3826008" cy="1077218"/>
          </a:xfrm>
          <a:prstGeom prst="rect">
            <a:avLst/>
          </a:prstGeom>
          <a:solidFill>
            <a:schemeClr val="bg1"/>
          </a:solidFill>
        </p:spPr>
        <p:txBody>
          <a:bodyPr wrap="square" rtlCol="0">
            <a:spAutoFit/>
          </a:bodyPr>
          <a:lstStyle/>
          <a:p>
            <a:r>
              <a:rPr lang="es-ES" sz="1600" b="1" dirty="0" smtClean="0"/>
              <a:t>Pulsar el botón “Editar” para acceder a los registros de “Trabajo” y “Objetivo” y proceder a la actualización. Al hacerlo se abrirá la siguiente pantalla</a:t>
            </a:r>
          </a:p>
        </p:txBody>
      </p:sp>
      <p:sp>
        <p:nvSpPr>
          <p:cNvPr id="19" name="18 Rectángulo"/>
          <p:cNvSpPr/>
          <p:nvPr/>
        </p:nvSpPr>
        <p:spPr>
          <a:xfrm>
            <a:off x="4386942" y="3755571"/>
            <a:ext cx="979715" cy="217713"/>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5" name="Rectángulo 2"/>
          <p:cNvSpPr/>
          <p:nvPr/>
        </p:nvSpPr>
        <p:spPr>
          <a:xfrm>
            <a:off x="3374573" y="4169229"/>
            <a:ext cx="2862942" cy="37011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26" name="12 Conector recto de flecha"/>
          <p:cNvCxnSpPr/>
          <p:nvPr/>
        </p:nvCxnSpPr>
        <p:spPr>
          <a:xfrm flipH="1">
            <a:off x="6237514" y="3233057"/>
            <a:ext cx="740229" cy="838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12 Conector recto de flecha"/>
          <p:cNvCxnSpPr/>
          <p:nvPr/>
        </p:nvCxnSpPr>
        <p:spPr>
          <a:xfrm flipH="1">
            <a:off x="3113315" y="3211286"/>
            <a:ext cx="3853542" cy="95794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9" name="Rectángulo 30"/>
          <p:cNvSpPr/>
          <p:nvPr/>
        </p:nvSpPr>
        <p:spPr>
          <a:xfrm>
            <a:off x="849086" y="5192168"/>
            <a:ext cx="7206344" cy="830997"/>
          </a:xfrm>
          <a:prstGeom prst="rect">
            <a:avLst/>
          </a:prstGeom>
          <a:solidFill>
            <a:schemeClr val="bg1"/>
          </a:solidFill>
        </p:spPr>
        <p:txBody>
          <a:bodyPr wrap="square">
            <a:spAutoFit/>
          </a:bodyPr>
          <a:lstStyle/>
          <a:p>
            <a:pPr lvl="1" algn="just">
              <a:spcAft>
                <a:spcPts val="0"/>
              </a:spcAft>
            </a:pPr>
            <a:r>
              <a:rPr lang="es-ES" sz="1600" u="sng" dirty="0" smtClean="0">
                <a:latin typeface="Calibri" panose="020F0502020204030204" pitchFamily="34" charset="0"/>
                <a:ea typeface="Calibri" panose="020F0502020204030204" pitchFamily="34" charset="0"/>
                <a:cs typeface="Times New Roman" panose="02020603050405020304" pitchFamily="18" charset="0"/>
              </a:rPr>
              <a:t>Si el campo de Título no se actualiza</a:t>
            </a:r>
            <a:r>
              <a:rPr lang="es-ES" sz="1600" dirty="0" smtClean="0">
                <a:latin typeface="Calibri" panose="020F0502020204030204" pitchFamily="34" charset="0"/>
                <a:ea typeface="Calibri" panose="020F0502020204030204" pitchFamily="34" charset="0"/>
                <a:cs typeface="Times New Roman" panose="02020603050405020304" pitchFamily="18" charset="0"/>
              </a:rPr>
              <a:t>, </a:t>
            </a:r>
            <a:r>
              <a:rPr lang="es-ES" sz="1600" b="1" dirty="0" smtClean="0">
                <a:latin typeface="Calibri" panose="020F0502020204030204" pitchFamily="34" charset="0"/>
                <a:ea typeface="Calibri" panose="020F0502020204030204" pitchFamily="34" charset="0"/>
                <a:cs typeface="Times New Roman" panose="02020603050405020304" pitchFamily="18" charset="0"/>
              </a:rPr>
              <a:t>la declaración de originalidad del TFG del estudiante no se generará correctamente, no correspondiéndose con el título del trabajo depositado al que debe ir asociada</a:t>
            </a:r>
            <a:endParaRPr lang="es-ES" sz="1600"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0" name="Imagen 26"/>
          <p:cNvPicPr>
            <a:picLocks noChangeAspect="1"/>
          </p:cNvPicPr>
          <p:nvPr/>
        </p:nvPicPr>
        <p:blipFill rotWithShape="1">
          <a:blip r:embed="rId3" cstate="print">
            <a:extLst>
              <a:ext uri="{28A0092B-C50C-407E-A947-70E740481C1C}">
                <a14:useLocalDpi xmlns:a14="http://schemas.microsoft.com/office/drawing/2010/main" val="0"/>
              </a:ext>
            </a:extLst>
          </a:blip>
          <a:srcRect l="1" t="-7914" r="3797"/>
          <a:stretch/>
        </p:blipFill>
        <p:spPr>
          <a:xfrm>
            <a:off x="707571" y="5187069"/>
            <a:ext cx="637978" cy="593244"/>
          </a:xfrm>
          <a:prstGeom prst="rect">
            <a:avLst/>
          </a:prstGeom>
          <a:solidFill>
            <a:schemeClr val="bg1"/>
          </a:solidFill>
          <a:effectLst/>
        </p:spPr>
      </p:pic>
      <p:sp>
        <p:nvSpPr>
          <p:cNvPr id="31" name="19 Elipse"/>
          <p:cNvSpPr/>
          <p:nvPr/>
        </p:nvSpPr>
        <p:spPr>
          <a:xfrm>
            <a:off x="424837" y="6063343"/>
            <a:ext cx="1556657"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2" name="19 Elipse"/>
          <p:cNvSpPr/>
          <p:nvPr/>
        </p:nvSpPr>
        <p:spPr>
          <a:xfrm>
            <a:off x="4561409" y="2077994"/>
            <a:ext cx="1556657" cy="66726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33" name="32 Conector recto de flecha"/>
          <p:cNvCxnSpPr>
            <a:stCxn id="34" idx="3"/>
          </p:cNvCxnSpPr>
          <p:nvPr/>
        </p:nvCxnSpPr>
        <p:spPr>
          <a:xfrm flipV="1">
            <a:off x="3831772" y="2318660"/>
            <a:ext cx="772886" cy="14897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4" name="36 CuadroTexto"/>
          <p:cNvSpPr txBox="1"/>
          <p:nvPr/>
        </p:nvSpPr>
        <p:spPr>
          <a:xfrm>
            <a:off x="1905001" y="2306055"/>
            <a:ext cx="1926771" cy="323165"/>
          </a:xfrm>
          <a:prstGeom prst="rect">
            <a:avLst/>
          </a:prstGeom>
          <a:solidFill>
            <a:schemeClr val="bg1"/>
          </a:solidFill>
        </p:spPr>
        <p:txBody>
          <a:bodyPr wrap="square" rtlCol="0">
            <a:spAutoFit/>
          </a:bodyPr>
          <a:lstStyle/>
          <a:p>
            <a:r>
              <a:rPr lang="es-ES" sz="1500" b="1" dirty="0" smtClean="0"/>
              <a:t> Seleccionar titulación</a:t>
            </a:r>
            <a:endParaRPr lang="es-ES" sz="1500" b="1" dirty="0"/>
          </a:p>
        </p:txBody>
      </p:sp>
      <p:sp>
        <p:nvSpPr>
          <p:cNvPr id="35" name="19 Elipse"/>
          <p:cNvSpPr/>
          <p:nvPr/>
        </p:nvSpPr>
        <p:spPr>
          <a:xfrm>
            <a:off x="424543" y="3471514"/>
            <a:ext cx="1534886" cy="294944"/>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22" name="Imagen 2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10544" y="-82968"/>
            <a:ext cx="4657997" cy="1164499"/>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print"/>
          <a:srcRect/>
          <a:stretch>
            <a:fillRect/>
          </a:stretch>
        </p:blipFill>
        <p:spPr bwMode="auto">
          <a:xfrm>
            <a:off x="598034" y="2719386"/>
            <a:ext cx="10734675" cy="2333625"/>
          </a:xfrm>
          <a:prstGeom prst="rect">
            <a:avLst/>
          </a:prstGeom>
          <a:noFill/>
          <a:ln w="9525">
            <a:noFill/>
            <a:miter lim="800000"/>
            <a:headEnd/>
            <a:tailEnd/>
          </a:ln>
          <a:effectLst/>
        </p:spPr>
      </p:pic>
      <p:sp>
        <p:nvSpPr>
          <p:cNvPr id="8" name="CuadroTexto 4"/>
          <p:cNvSpPr txBox="1"/>
          <p:nvPr/>
        </p:nvSpPr>
        <p:spPr>
          <a:xfrm>
            <a:off x="1828800" y="1023256"/>
            <a:ext cx="8621486" cy="461665"/>
          </a:xfrm>
          <a:prstGeom prst="rect">
            <a:avLst/>
          </a:prstGeom>
          <a:solidFill>
            <a:srgbClr val="A50021"/>
          </a:solidFill>
        </p:spPr>
        <p:txBody>
          <a:bodyPr wrap="square" rtlCol="0">
            <a:spAutoFit/>
          </a:bodyPr>
          <a:lstStyle/>
          <a:p>
            <a:pPr algn="ctr"/>
            <a:r>
              <a:rPr lang="es-ES" sz="2400" i="1" dirty="0" smtClean="0">
                <a:solidFill>
                  <a:schemeClr val="bg1"/>
                </a:solidFill>
              </a:rPr>
              <a:t>0. Actualización de la información del expediente del alumno</a:t>
            </a:r>
            <a:endParaRPr lang="es-ES" sz="2400" i="1" dirty="0">
              <a:solidFill>
                <a:schemeClr val="bg1"/>
              </a:solidFill>
            </a:endParaRPr>
          </a:p>
        </p:txBody>
      </p:sp>
      <p:sp>
        <p:nvSpPr>
          <p:cNvPr id="11" name="10 Rectángulo"/>
          <p:cNvSpPr/>
          <p:nvPr/>
        </p:nvSpPr>
        <p:spPr>
          <a:xfrm>
            <a:off x="188026" y="1620195"/>
            <a:ext cx="11386457" cy="707886"/>
          </a:xfrm>
          <a:prstGeom prst="rect">
            <a:avLst/>
          </a:prstGeom>
        </p:spPr>
        <p:txBody>
          <a:bodyPr wrap="square">
            <a:spAutoFit/>
          </a:bodyPr>
          <a:lstStyle/>
          <a:p>
            <a:pPr algn="just"/>
            <a:r>
              <a:rPr lang="es-ES" sz="2000" dirty="0" smtClean="0">
                <a:sym typeface="Wingdings" panose="05000000000000000000" pitchFamily="2" charset="2"/>
              </a:rPr>
              <a:t>En esta nueva pantalla podrá actualizar el expediente sustituyendo la información que aparece por defecto en el sistema o ya existiera sobre “Título” y “Objetivo”.</a:t>
            </a:r>
            <a:endParaRPr lang="es-ES" sz="2000" dirty="0"/>
          </a:p>
        </p:txBody>
      </p:sp>
      <p:sp>
        <p:nvSpPr>
          <p:cNvPr id="15" name="14 CuadroTexto"/>
          <p:cNvSpPr txBox="1"/>
          <p:nvPr/>
        </p:nvSpPr>
        <p:spPr>
          <a:xfrm>
            <a:off x="5946567" y="2186709"/>
            <a:ext cx="6060375" cy="1323439"/>
          </a:xfrm>
          <a:prstGeom prst="rect">
            <a:avLst/>
          </a:prstGeom>
          <a:solidFill>
            <a:schemeClr val="bg1"/>
          </a:solidFill>
        </p:spPr>
        <p:txBody>
          <a:bodyPr wrap="square" rtlCol="0">
            <a:spAutoFit/>
          </a:bodyPr>
          <a:lstStyle/>
          <a:p>
            <a:r>
              <a:rPr lang="es-ES" sz="1600" b="1" dirty="0" smtClean="0"/>
              <a:t>En el registro :</a:t>
            </a:r>
          </a:p>
          <a:p>
            <a:pPr>
              <a:buFont typeface="Arial" pitchFamily="34" charset="0"/>
              <a:buChar char="•"/>
            </a:pPr>
            <a:r>
              <a:rPr lang="es-ES" sz="1600" b="1" dirty="0" smtClean="0"/>
              <a:t>“Trabajo”: Se introducirá el título del trabajo si no existía o la modificación de éste en los términos que correspondan</a:t>
            </a:r>
          </a:p>
          <a:p>
            <a:pPr>
              <a:buFont typeface="Arial" pitchFamily="34" charset="0"/>
              <a:buChar char="•"/>
            </a:pPr>
            <a:r>
              <a:rPr lang="es-ES" sz="1600" b="1" dirty="0" smtClean="0"/>
              <a:t>“Objetivo”: Se pondrá sobre qué versará el trabajo, las líneas generales, objetivos ….si así se desea</a:t>
            </a:r>
            <a:endParaRPr lang="es-ES" sz="1600" b="1" dirty="0"/>
          </a:p>
        </p:txBody>
      </p:sp>
      <p:sp>
        <p:nvSpPr>
          <p:cNvPr id="20" name="19 Marcador de número de diapositiva"/>
          <p:cNvSpPr>
            <a:spLocks noGrp="1"/>
          </p:cNvSpPr>
          <p:nvPr>
            <p:ph type="sldNum" sz="quarter" idx="12"/>
          </p:nvPr>
        </p:nvSpPr>
        <p:spPr/>
        <p:txBody>
          <a:bodyPr/>
          <a:lstStyle/>
          <a:p>
            <a:fld id="{E86C5158-5E98-4CB3-8087-9B9A942B97F8}" type="slidenum">
              <a:rPr lang="es-ES" smtClean="0"/>
              <a:pPr/>
              <a:t>5</a:t>
            </a:fld>
            <a:endParaRPr lang="es-ES" dirty="0"/>
          </a:p>
        </p:txBody>
      </p:sp>
      <p:sp>
        <p:nvSpPr>
          <p:cNvPr id="16" name="13 Elipse"/>
          <p:cNvSpPr/>
          <p:nvPr/>
        </p:nvSpPr>
        <p:spPr>
          <a:xfrm>
            <a:off x="10496797" y="4578898"/>
            <a:ext cx="890649" cy="39188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8" name="12 Conector recto de flecha"/>
          <p:cNvCxnSpPr/>
          <p:nvPr/>
        </p:nvCxnSpPr>
        <p:spPr>
          <a:xfrm>
            <a:off x="9688286" y="4288971"/>
            <a:ext cx="1066800" cy="34834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 name="14 CuadroTexto"/>
          <p:cNvSpPr txBox="1"/>
          <p:nvPr/>
        </p:nvSpPr>
        <p:spPr>
          <a:xfrm>
            <a:off x="7553886" y="3703161"/>
            <a:ext cx="2123514" cy="1569660"/>
          </a:xfrm>
          <a:prstGeom prst="rect">
            <a:avLst/>
          </a:prstGeom>
          <a:solidFill>
            <a:schemeClr val="bg1"/>
          </a:solidFill>
        </p:spPr>
        <p:txBody>
          <a:bodyPr wrap="square" rtlCol="0">
            <a:spAutoFit/>
          </a:bodyPr>
          <a:lstStyle/>
          <a:p>
            <a:r>
              <a:rPr lang="es-ES" sz="1600" b="1" dirty="0" smtClean="0"/>
              <a:t>Realizada la actualización, pulsar el botón “Grabar”, que nos devolverá a la pantalla anterior (expediente)</a:t>
            </a:r>
            <a:endParaRPr lang="es-ES" sz="1600" b="1" dirty="0"/>
          </a:p>
        </p:txBody>
      </p:sp>
      <p:sp>
        <p:nvSpPr>
          <p:cNvPr id="17" name="16 Rectángulo"/>
          <p:cNvSpPr/>
          <p:nvPr/>
        </p:nvSpPr>
        <p:spPr>
          <a:xfrm>
            <a:off x="3701143" y="3624943"/>
            <a:ext cx="979715" cy="19594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13 Elipse"/>
          <p:cNvSpPr/>
          <p:nvPr/>
        </p:nvSpPr>
        <p:spPr>
          <a:xfrm>
            <a:off x="1170711" y="3554681"/>
            <a:ext cx="5640778" cy="756062"/>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3" name="12 Conector recto de flecha"/>
          <p:cNvCxnSpPr>
            <a:stCxn id="15" idx="1"/>
            <a:endCxn id="14" idx="0"/>
          </p:cNvCxnSpPr>
          <p:nvPr/>
        </p:nvCxnSpPr>
        <p:spPr>
          <a:xfrm flipH="1">
            <a:off x="3991100" y="2848429"/>
            <a:ext cx="1955467" cy="70625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5" name="Rectángulo 30"/>
          <p:cNvSpPr/>
          <p:nvPr/>
        </p:nvSpPr>
        <p:spPr>
          <a:xfrm>
            <a:off x="1338943" y="5594942"/>
            <a:ext cx="8556172" cy="1015663"/>
          </a:xfrm>
          <a:prstGeom prst="rect">
            <a:avLst/>
          </a:prstGeom>
          <a:solidFill>
            <a:schemeClr val="bg1"/>
          </a:solidFill>
        </p:spPr>
        <p:txBody>
          <a:bodyPr wrap="square">
            <a:spAutoFit/>
          </a:bodyPr>
          <a:lstStyle/>
          <a:p>
            <a:pPr lvl="1" algn="just">
              <a:spcAft>
                <a:spcPts val="0"/>
              </a:spcAft>
            </a:pPr>
            <a:r>
              <a:rPr lang="es-ES" sz="2000" dirty="0" smtClean="0">
                <a:latin typeface="Calibri" panose="020F0502020204030204" pitchFamily="34" charset="0"/>
                <a:ea typeface="Calibri" panose="020F0502020204030204" pitchFamily="34" charset="0"/>
                <a:cs typeface="Times New Roman" panose="02020603050405020304" pitchFamily="18" charset="0"/>
              </a:rPr>
              <a:t>Si el campo de Título no se actualiza, </a:t>
            </a:r>
            <a:r>
              <a:rPr lang="es-ES" sz="2000" b="1" dirty="0" smtClean="0">
                <a:latin typeface="Calibri" panose="020F0502020204030204" pitchFamily="34" charset="0"/>
                <a:ea typeface="Calibri" panose="020F0502020204030204" pitchFamily="34" charset="0"/>
                <a:cs typeface="Times New Roman" panose="02020603050405020304" pitchFamily="18" charset="0"/>
              </a:rPr>
              <a:t>la declaración de originalidad del TFG del estudiante no se generará correctamente, no correspondiéndose con el título del trabajo depositado al que debe ir asociada</a:t>
            </a:r>
            <a:endParaRPr lang="es-ES" sz="2000"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6" name="Imagen 26"/>
          <p:cNvPicPr>
            <a:picLocks noChangeAspect="1"/>
          </p:cNvPicPr>
          <p:nvPr/>
        </p:nvPicPr>
        <p:blipFill rotWithShape="1">
          <a:blip r:embed="rId3" cstate="print">
            <a:extLst>
              <a:ext uri="{28A0092B-C50C-407E-A947-70E740481C1C}">
                <a14:useLocalDpi xmlns:a14="http://schemas.microsoft.com/office/drawing/2010/main" val="0"/>
              </a:ext>
            </a:extLst>
          </a:blip>
          <a:srcRect l="1" t="-7914" r="3797"/>
          <a:stretch/>
        </p:blipFill>
        <p:spPr>
          <a:xfrm>
            <a:off x="522512" y="5600727"/>
            <a:ext cx="1164773" cy="723871"/>
          </a:xfrm>
          <a:prstGeom prst="rect">
            <a:avLst/>
          </a:prstGeom>
          <a:solidFill>
            <a:schemeClr val="bg1"/>
          </a:solidFill>
          <a:effectLst/>
        </p:spPr>
      </p:pic>
      <p:pic>
        <p:nvPicPr>
          <p:cNvPr id="19" name="Imagen 1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10544" y="-82968"/>
            <a:ext cx="4657997" cy="1164499"/>
          </a:xfrm>
          <a:prstGeom prst="rect">
            <a:avLst/>
          </a:prstGeom>
        </p:spPr>
      </p:pic>
    </p:spTree>
    <p:extLst>
      <p:ext uri="{BB962C8B-B14F-4D97-AF65-F5344CB8AC3E}">
        <p14:creationId xmlns:p14="http://schemas.microsoft.com/office/powerpoint/2010/main" val="1837154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41 Grupo"/>
          <p:cNvGrpSpPr/>
          <p:nvPr/>
        </p:nvGrpSpPr>
        <p:grpSpPr>
          <a:xfrm>
            <a:off x="163285" y="1221922"/>
            <a:ext cx="11059886" cy="5636078"/>
            <a:chOff x="174171" y="1221922"/>
            <a:chExt cx="11059886" cy="5636078"/>
          </a:xfrm>
        </p:grpSpPr>
        <p:pic>
          <p:nvPicPr>
            <p:cNvPr id="26" name="Picture 2"/>
            <p:cNvPicPr>
              <a:picLocks noChangeAspect="1" noChangeArrowheads="1"/>
            </p:cNvPicPr>
            <p:nvPr/>
          </p:nvPicPr>
          <p:blipFill>
            <a:blip r:embed="rId3" cstate="print"/>
            <a:srcRect/>
            <a:stretch>
              <a:fillRect/>
            </a:stretch>
          </p:blipFill>
          <p:spPr bwMode="auto">
            <a:xfrm>
              <a:off x="174171" y="1221922"/>
              <a:ext cx="11059886" cy="5636078"/>
            </a:xfrm>
            <a:prstGeom prst="rect">
              <a:avLst/>
            </a:prstGeom>
            <a:noFill/>
            <a:ln w="9525">
              <a:noFill/>
              <a:miter lim="800000"/>
              <a:headEnd/>
              <a:tailEnd/>
            </a:ln>
            <a:effectLst/>
          </p:spPr>
        </p:pic>
        <p:sp>
          <p:nvSpPr>
            <p:cNvPr id="31" name="30 CuadroTexto"/>
            <p:cNvSpPr txBox="1"/>
            <p:nvPr/>
          </p:nvSpPr>
          <p:spPr>
            <a:xfrm>
              <a:off x="5388427" y="4833257"/>
              <a:ext cx="2111829" cy="215444"/>
            </a:xfrm>
            <a:prstGeom prst="rect">
              <a:avLst/>
            </a:prstGeom>
            <a:solidFill>
              <a:schemeClr val="bg1">
                <a:lumMod val="95000"/>
              </a:schemeClr>
            </a:solidFill>
            <a:ln>
              <a:noFill/>
            </a:ln>
          </p:spPr>
          <p:txBody>
            <a:bodyPr wrap="square" rtlCol="0">
              <a:spAutoFit/>
            </a:bodyPr>
            <a:lstStyle/>
            <a:p>
              <a:r>
                <a:rPr lang="es-ES" sz="800" dirty="0" smtClean="0"/>
                <a:t>Archivo.doc</a:t>
              </a:r>
              <a:endParaRPr lang="es-ES" sz="800" dirty="0"/>
            </a:p>
          </p:txBody>
        </p:sp>
      </p:grpSp>
      <p:sp>
        <p:nvSpPr>
          <p:cNvPr id="6" name="19 Elipse"/>
          <p:cNvSpPr/>
          <p:nvPr/>
        </p:nvSpPr>
        <p:spPr>
          <a:xfrm>
            <a:off x="207123" y="5671457"/>
            <a:ext cx="1556657"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36 CuadroTexto"/>
          <p:cNvSpPr txBox="1"/>
          <p:nvPr/>
        </p:nvSpPr>
        <p:spPr>
          <a:xfrm>
            <a:off x="0" y="3644997"/>
            <a:ext cx="1502229" cy="784830"/>
          </a:xfrm>
          <a:prstGeom prst="rect">
            <a:avLst/>
          </a:prstGeom>
          <a:solidFill>
            <a:schemeClr val="bg1"/>
          </a:solidFill>
        </p:spPr>
        <p:txBody>
          <a:bodyPr wrap="square" rtlCol="0">
            <a:spAutoFit/>
          </a:bodyPr>
          <a:lstStyle/>
          <a:p>
            <a:r>
              <a:rPr lang="es-ES" sz="1500" b="1" dirty="0" smtClean="0"/>
              <a:t> Ir a la sección “Documentos” del expediente</a:t>
            </a:r>
            <a:endParaRPr lang="es-ES" sz="1500" b="1" dirty="0"/>
          </a:p>
        </p:txBody>
      </p:sp>
      <p:sp>
        <p:nvSpPr>
          <p:cNvPr id="13" name="36 CuadroTexto"/>
          <p:cNvSpPr txBox="1"/>
          <p:nvPr/>
        </p:nvSpPr>
        <p:spPr>
          <a:xfrm>
            <a:off x="6390714" y="2576615"/>
            <a:ext cx="5518257" cy="1169551"/>
          </a:xfrm>
          <a:prstGeom prst="rect">
            <a:avLst/>
          </a:prstGeom>
          <a:solidFill>
            <a:schemeClr val="bg1"/>
          </a:solidFill>
        </p:spPr>
        <p:txBody>
          <a:bodyPr wrap="square" rtlCol="0">
            <a:spAutoFit/>
          </a:bodyPr>
          <a:lstStyle/>
          <a:p>
            <a:r>
              <a:rPr lang="es-ES" sz="1400" b="1" dirty="0" smtClean="0"/>
              <a:t>Pulsando en el botón “Descargar” se obtendrá el TFG depositado. Igualmente, cuando el estudiante haya  subido al sistema la declaración de originalidad  (obligatoria) y, en su caso, documentación  adicional (voluntaria), en la sección correspondiente del campo “Documentos” aparecerán los botones correspondientes de descarga </a:t>
            </a:r>
            <a:endParaRPr lang="es-ES" sz="1400" b="1" dirty="0"/>
          </a:p>
        </p:txBody>
      </p:sp>
      <p:cxnSp>
        <p:nvCxnSpPr>
          <p:cNvPr id="14" name="32 Conector recto de flecha"/>
          <p:cNvCxnSpPr/>
          <p:nvPr/>
        </p:nvCxnSpPr>
        <p:spPr>
          <a:xfrm flipH="1">
            <a:off x="5443710" y="3712029"/>
            <a:ext cx="2187176" cy="1117379"/>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9" name="32 Conector recto de flecha"/>
          <p:cNvCxnSpPr/>
          <p:nvPr/>
        </p:nvCxnSpPr>
        <p:spPr>
          <a:xfrm flipH="1">
            <a:off x="7016142" y="4832220"/>
            <a:ext cx="1277845" cy="482016"/>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 name="Rectángulo 2"/>
          <p:cNvSpPr/>
          <p:nvPr/>
        </p:nvSpPr>
        <p:spPr>
          <a:xfrm>
            <a:off x="4875938" y="4825650"/>
            <a:ext cx="2709919" cy="21443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2" name="36 CuadroTexto"/>
          <p:cNvSpPr txBox="1"/>
          <p:nvPr/>
        </p:nvSpPr>
        <p:spPr>
          <a:xfrm>
            <a:off x="8316729" y="4099103"/>
            <a:ext cx="3875271" cy="738664"/>
          </a:xfrm>
          <a:prstGeom prst="rect">
            <a:avLst/>
          </a:prstGeom>
          <a:solidFill>
            <a:schemeClr val="bg1"/>
          </a:solidFill>
        </p:spPr>
        <p:txBody>
          <a:bodyPr wrap="square" rtlCol="0">
            <a:spAutoFit/>
          </a:bodyPr>
          <a:lstStyle/>
          <a:p>
            <a:r>
              <a:rPr lang="es-ES" sz="1400" b="1" dirty="0" smtClean="0"/>
              <a:t>Aviso indicando que el tutor debe dar el VºBº y dónde hacerlo. También se indica si el alumno autoriza o no el depósito en Biblioteca</a:t>
            </a:r>
            <a:endParaRPr lang="es-ES" sz="1400" b="1" dirty="0"/>
          </a:p>
        </p:txBody>
      </p:sp>
      <p:sp>
        <p:nvSpPr>
          <p:cNvPr id="34" name="Rectángulo 33"/>
          <p:cNvSpPr/>
          <p:nvPr/>
        </p:nvSpPr>
        <p:spPr>
          <a:xfrm>
            <a:off x="646295" y="1157905"/>
            <a:ext cx="11545705" cy="646331"/>
          </a:xfrm>
          <a:prstGeom prst="rect">
            <a:avLst/>
          </a:prstGeom>
          <a:solidFill>
            <a:schemeClr val="bg1"/>
          </a:solidFill>
        </p:spPr>
        <p:txBody>
          <a:bodyPr wrap="square">
            <a:spAutoFit/>
          </a:bodyPr>
          <a:lstStyle/>
          <a:p>
            <a:pPr lvl="1" algn="just">
              <a:spcAft>
                <a:spcPts val="0"/>
              </a:spcAft>
            </a:pPr>
            <a:r>
              <a:rPr lang="es-ES" dirty="0" smtClean="0">
                <a:latin typeface="Calibri" panose="020F0502020204030204" pitchFamily="34" charset="0"/>
                <a:ea typeface="Calibri" panose="020F0502020204030204" pitchFamily="34" charset="0"/>
                <a:cs typeface="Times New Roman" panose="02020603050405020304" pitchFamily="18" charset="0"/>
              </a:rPr>
              <a:t>Una vez que el alumno haya subido la documentación a la aplicación, el tutor </a:t>
            </a:r>
            <a:r>
              <a:rPr lang="es-ES" b="1" u="sng" dirty="0" smtClean="0">
                <a:latin typeface="Calibri" panose="020F0502020204030204" pitchFamily="34" charset="0"/>
                <a:ea typeface="Calibri" panose="020F0502020204030204" pitchFamily="34" charset="0"/>
                <a:cs typeface="Times New Roman" panose="02020603050405020304" pitchFamily="18" charset="0"/>
              </a:rPr>
              <a:t>podrá acceder </a:t>
            </a:r>
            <a:r>
              <a:rPr lang="es-ES" b="1" dirty="0" smtClean="0">
                <a:latin typeface="Calibri" panose="020F0502020204030204" pitchFamily="34" charset="0"/>
                <a:ea typeface="Calibri" panose="020F0502020204030204" pitchFamily="34" charset="0"/>
                <a:cs typeface="Times New Roman" panose="02020603050405020304" pitchFamily="18" charset="0"/>
              </a:rPr>
              <a:t>a la misma y  </a:t>
            </a:r>
            <a:r>
              <a:rPr lang="es-ES" b="1" u="sng" dirty="0" smtClean="0">
                <a:latin typeface="Calibri" panose="020F0502020204030204" pitchFamily="34" charset="0"/>
                <a:ea typeface="Calibri" panose="020F0502020204030204" pitchFamily="34" charset="0"/>
                <a:cs typeface="Times New Roman" panose="02020603050405020304" pitchFamily="18" charset="0"/>
              </a:rPr>
              <a:t>deberá dar el </a:t>
            </a:r>
            <a:r>
              <a:rPr lang="es-ES" b="1" u="sng" dirty="0" err="1" smtClean="0">
                <a:latin typeface="Calibri" panose="020F0502020204030204" pitchFamily="34" charset="0"/>
                <a:ea typeface="Calibri" panose="020F0502020204030204" pitchFamily="34" charset="0"/>
                <a:cs typeface="Times New Roman" panose="02020603050405020304" pitchFamily="18" charset="0"/>
              </a:rPr>
              <a:t>VºBº</a:t>
            </a:r>
            <a:r>
              <a:rPr lang="es-ES" b="1" u="sng" dirty="0" smtClean="0">
                <a:latin typeface="Calibri" panose="020F0502020204030204" pitchFamily="34" charset="0"/>
                <a:ea typeface="Calibri" panose="020F0502020204030204" pitchFamily="34" charset="0"/>
                <a:cs typeface="Times New Roman" panose="02020603050405020304" pitchFamily="18" charset="0"/>
              </a:rPr>
              <a:t> </a:t>
            </a:r>
            <a:r>
              <a:rPr lang="es-ES" b="1" dirty="0" smtClean="0">
                <a:latin typeface="Calibri" panose="020F0502020204030204" pitchFamily="34" charset="0"/>
                <a:ea typeface="Calibri" panose="020F0502020204030204" pitchFamily="34" charset="0"/>
                <a:cs typeface="Times New Roman" panose="02020603050405020304" pitchFamily="18" charset="0"/>
              </a:rPr>
              <a:t>para que el depósito se considere realizado y el trabajo  pueda ser evaluado.</a:t>
            </a:r>
            <a:endParaRPr lang="es-ES"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5" name="Imagen 34"/>
          <p:cNvPicPr>
            <a:picLocks noChangeAspect="1"/>
          </p:cNvPicPr>
          <p:nvPr/>
        </p:nvPicPr>
        <p:blipFill rotWithShape="1">
          <a:blip r:embed="rId4" cstate="print">
            <a:extLst>
              <a:ext uri="{28A0092B-C50C-407E-A947-70E740481C1C}">
                <a14:useLocalDpi xmlns:a14="http://schemas.microsoft.com/office/drawing/2010/main" val="0"/>
              </a:ext>
            </a:extLst>
          </a:blip>
          <a:srcRect l="1" t="-7914" r="3797"/>
          <a:stretch/>
        </p:blipFill>
        <p:spPr>
          <a:xfrm>
            <a:off x="0" y="1117254"/>
            <a:ext cx="637978" cy="593244"/>
          </a:xfrm>
          <a:prstGeom prst="rect">
            <a:avLst/>
          </a:prstGeom>
          <a:solidFill>
            <a:schemeClr val="bg1"/>
          </a:solidFill>
          <a:effectLst/>
        </p:spPr>
      </p:pic>
      <p:sp>
        <p:nvSpPr>
          <p:cNvPr id="36" name="Rectángulo 35"/>
          <p:cNvSpPr/>
          <p:nvPr/>
        </p:nvSpPr>
        <p:spPr>
          <a:xfrm>
            <a:off x="772886" y="6273225"/>
            <a:ext cx="10384970" cy="584775"/>
          </a:xfrm>
          <a:prstGeom prst="rect">
            <a:avLst/>
          </a:prstGeom>
          <a:solidFill>
            <a:schemeClr val="bg1"/>
          </a:solidFill>
        </p:spPr>
        <p:txBody>
          <a:bodyPr wrap="square">
            <a:spAutoFit/>
          </a:bodyPr>
          <a:lstStyle/>
          <a:p>
            <a:pPr lvl="1">
              <a:spcAft>
                <a:spcPts val="0"/>
              </a:spcAft>
            </a:pPr>
            <a:r>
              <a:rPr lang="es-ES" sz="1600" b="1" dirty="0" smtClean="0">
                <a:latin typeface="Calibri" panose="020F0502020204030204" pitchFamily="34" charset="0"/>
                <a:ea typeface="Calibri" panose="020F0502020204030204" pitchFamily="34" charset="0"/>
                <a:cs typeface="Times New Roman" panose="02020603050405020304" pitchFamily="18" charset="0"/>
              </a:rPr>
              <a:t>En la siguiente diapositiva se indica cómo proceder para dar el VºBº al trabajo y, en su caso, autorizar el  depósito en biblioteca (</a:t>
            </a:r>
            <a:r>
              <a:rPr lang="es-ES" sz="1600" b="1" u="sng" dirty="0" smtClean="0">
                <a:latin typeface="Calibri" panose="020F0502020204030204" pitchFamily="34" charset="0"/>
                <a:ea typeface="Calibri" panose="020F0502020204030204" pitchFamily="34" charset="0"/>
                <a:cs typeface="Times New Roman" panose="02020603050405020304" pitchFamily="18" charset="0"/>
              </a:rPr>
              <a:t>no basta con la autorización del estudiante de acuerdo con la normativa nueva sobre TFE de la US</a:t>
            </a:r>
            <a:r>
              <a:rPr lang="es-ES" sz="1600" b="1" dirty="0" smtClean="0">
                <a:latin typeface="Calibri" panose="020F0502020204030204" pitchFamily="34" charset="0"/>
                <a:ea typeface="Calibri" panose="020F0502020204030204" pitchFamily="34" charset="0"/>
                <a:cs typeface="Times New Roman" panose="02020603050405020304" pitchFamily="18" charset="0"/>
              </a:rPr>
              <a:t>)</a:t>
            </a:r>
            <a:endParaRPr lang="es-ES" sz="16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Marcador de número de diapositiva 1"/>
          <p:cNvSpPr>
            <a:spLocks noGrp="1"/>
          </p:cNvSpPr>
          <p:nvPr>
            <p:ph type="sldNum" sz="quarter" idx="12"/>
          </p:nvPr>
        </p:nvSpPr>
        <p:spPr>
          <a:xfrm>
            <a:off x="8817434" y="6356350"/>
            <a:ext cx="2743200" cy="365125"/>
          </a:xfrm>
        </p:spPr>
        <p:txBody>
          <a:bodyPr/>
          <a:lstStyle/>
          <a:p>
            <a:fld id="{E86C5158-5E98-4CB3-8087-9B9A942B97F8}" type="slidenum">
              <a:rPr lang="es-ES" smtClean="0"/>
              <a:pPr/>
              <a:t>6</a:t>
            </a:fld>
            <a:endParaRPr lang="es-ES" dirty="0"/>
          </a:p>
        </p:txBody>
      </p:sp>
      <p:sp>
        <p:nvSpPr>
          <p:cNvPr id="25" name="Rectángulo 24"/>
          <p:cNvSpPr/>
          <p:nvPr/>
        </p:nvSpPr>
        <p:spPr>
          <a:xfrm>
            <a:off x="4861801" y="5100399"/>
            <a:ext cx="2170370" cy="342457"/>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4" name="19 Elipse"/>
          <p:cNvSpPr/>
          <p:nvPr/>
        </p:nvSpPr>
        <p:spPr>
          <a:xfrm>
            <a:off x="1796438" y="5093337"/>
            <a:ext cx="1556657" cy="66726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9" name="28 Rectángulo"/>
          <p:cNvSpPr/>
          <p:nvPr/>
        </p:nvSpPr>
        <p:spPr>
          <a:xfrm>
            <a:off x="4452257" y="3472543"/>
            <a:ext cx="979715" cy="19594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3" name="19 Elipse"/>
          <p:cNvSpPr/>
          <p:nvPr/>
        </p:nvSpPr>
        <p:spPr>
          <a:xfrm>
            <a:off x="4561409" y="1914708"/>
            <a:ext cx="1556657" cy="66726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37" name="32 Conector recto de flecha"/>
          <p:cNvCxnSpPr/>
          <p:nvPr/>
        </p:nvCxnSpPr>
        <p:spPr>
          <a:xfrm flipH="1" flipV="1">
            <a:off x="6085114" y="2275115"/>
            <a:ext cx="1404257" cy="8708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0" name="36 CuadroTexto"/>
          <p:cNvSpPr txBox="1"/>
          <p:nvPr/>
        </p:nvSpPr>
        <p:spPr>
          <a:xfrm>
            <a:off x="7522029" y="2164540"/>
            <a:ext cx="1926771" cy="323165"/>
          </a:xfrm>
          <a:prstGeom prst="rect">
            <a:avLst/>
          </a:prstGeom>
          <a:solidFill>
            <a:schemeClr val="bg1"/>
          </a:solidFill>
        </p:spPr>
        <p:txBody>
          <a:bodyPr wrap="square" rtlCol="0">
            <a:spAutoFit/>
          </a:bodyPr>
          <a:lstStyle/>
          <a:p>
            <a:r>
              <a:rPr lang="es-ES" sz="1500" b="1" dirty="0" smtClean="0"/>
              <a:t> Seleccionar titulación</a:t>
            </a:r>
            <a:endParaRPr lang="es-ES" sz="1500" b="1" dirty="0"/>
          </a:p>
        </p:txBody>
      </p:sp>
      <p:cxnSp>
        <p:nvCxnSpPr>
          <p:cNvPr id="8" name="32 Conector recto de flecha"/>
          <p:cNvCxnSpPr/>
          <p:nvPr/>
        </p:nvCxnSpPr>
        <p:spPr>
          <a:xfrm>
            <a:off x="1331025" y="4330535"/>
            <a:ext cx="1020289" cy="80752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1" name="19 Elipse"/>
          <p:cNvSpPr/>
          <p:nvPr/>
        </p:nvSpPr>
        <p:spPr>
          <a:xfrm>
            <a:off x="0" y="3210257"/>
            <a:ext cx="1892472" cy="294944"/>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7" name="Rectángulo 2"/>
          <p:cNvSpPr/>
          <p:nvPr/>
        </p:nvSpPr>
        <p:spPr>
          <a:xfrm>
            <a:off x="1784396" y="5816249"/>
            <a:ext cx="9133975" cy="24709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48" name="32 Conector recto de flecha"/>
          <p:cNvCxnSpPr>
            <a:stCxn id="51" idx="1"/>
          </p:cNvCxnSpPr>
          <p:nvPr/>
        </p:nvCxnSpPr>
        <p:spPr>
          <a:xfrm flipH="1">
            <a:off x="8098972" y="5217396"/>
            <a:ext cx="1436914" cy="606461"/>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1" name="36 CuadroTexto"/>
          <p:cNvSpPr txBox="1"/>
          <p:nvPr/>
        </p:nvSpPr>
        <p:spPr>
          <a:xfrm>
            <a:off x="9535886" y="4940397"/>
            <a:ext cx="2656114" cy="553998"/>
          </a:xfrm>
          <a:prstGeom prst="rect">
            <a:avLst/>
          </a:prstGeom>
          <a:solidFill>
            <a:schemeClr val="bg1"/>
          </a:solidFill>
        </p:spPr>
        <p:txBody>
          <a:bodyPr wrap="square" rtlCol="0">
            <a:spAutoFit/>
          </a:bodyPr>
          <a:lstStyle/>
          <a:p>
            <a:r>
              <a:rPr lang="es-ES" sz="1500" b="1" dirty="0" smtClean="0"/>
              <a:t> Lugar donde dar el VºBº y autorización para la biblioteca</a:t>
            </a:r>
            <a:endParaRPr lang="es-ES" sz="1500" b="1" dirty="0"/>
          </a:p>
        </p:txBody>
      </p:sp>
      <p:pic>
        <p:nvPicPr>
          <p:cNvPr id="28" name="Imagen 2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10544" y="-82968"/>
            <a:ext cx="4657997" cy="1164499"/>
          </a:xfrm>
          <a:prstGeom prst="rect">
            <a:avLst/>
          </a:prstGeom>
        </p:spPr>
      </p:pic>
    </p:spTree>
    <p:extLst>
      <p:ext uri="{BB962C8B-B14F-4D97-AF65-F5344CB8AC3E}">
        <p14:creationId xmlns:p14="http://schemas.microsoft.com/office/powerpoint/2010/main" val="5939894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2"/>
          <p:cNvPicPr>
            <a:picLocks noChangeAspect="1" noChangeArrowheads="1"/>
          </p:cNvPicPr>
          <p:nvPr/>
        </p:nvPicPr>
        <p:blipFill>
          <a:blip r:embed="rId3" cstate="print"/>
          <a:srcRect l="12034"/>
          <a:stretch>
            <a:fillRect/>
          </a:stretch>
        </p:blipFill>
        <p:spPr bwMode="auto">
          <a:xfrm>
            <a:off x="968829" y="1966232"/>
            <a:ext cx="10167256" cy="4891768"/>
          </a:xfrm>
          <a:prstGeom prst="rect">
            <a:avLst/>
          </a:prstGeom>
          <a:noFill/>
          <a:ln w="9525">
            <a:noFill/>
            <a:miter lim="800000"/>
            <a:headEnd/>
            <a:tailEnd/>
          </a:ln>
          <a:effectLst/>
        </p:spPr>
      </p:pic>
      <p:sp>
        <p:nvSpPr>
          <p:cNvPr id="7" name="CuadroTexto 4"/>
          <p:cNvSpPr txBox="1"/>
          <p:nvPr/>
        </p:nvSpPr>
        <p:spPr>
          <a:xfrm>
            <a:off x="1547614" y="1327738"/>
            <a:ext cx="9183663" cy="584775"/>
          </a:xfrm>
          <a:prstGeom prst="rect">
            <a:avLst/>
          </a:prstGeom>
          <a:solidFill>
            <a:srgbClr val="A50021"/>
          </a:solidFill>
        </p:spPr>
        <p:txBody>
          <a:bodyPr wrap="square" rtlCol="0">
            <a:spAutoFit/>
          </a:bodyPr>
          <a:lstStyle/>
          <a:p>
            <a:pPr algn="ctr"/>
            <a:r>
              <a:rPr lang="es-ES" sz="3200" i="1" dirty="0" smtClean="0">
                <a:solidFill>
                  <a:schemeClr val="bg1"/>
                </a:solidFill>
              </a:rPr>
              <a:t>1. Cómo otorgar el VºBº al Trabajo Depositado</a:t>
            </a:r>
            <a:endParaRPr lang="es-ES" sz="3200" i="1" dirty="0">
              <a:solidFill>
                <a:schemeClr val="bg1"/>
              </a:solidFill>
            </a:endParaRPr>
          </a:p>
        </p:txBody>
      </p:sp>
      <p:sp>
        <p:nvSpPr>
          <p:cNvPr id="6" name="19 Elipse"/>
          <p:cNvSpPr/>
          <p:nvPr/>
        </p:nvSpPr>
        <p:spPr>
          <a:xfrm>
            <a:off x="1437210" y="4930050"/>
            <a:ext cx="1556657" cy="66726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8" name="32 Conector recto de flecha"/>
          <p:cNvCxnSpPr>
            <a:endCxn id="6" idx="1"/>
          </p:cNvCxnSpPr>
          <p:nvPr/>
        </p:nvCxnSpPr>
        <p:spPr>
          <a:xfrm>
            <a:off x="982682" y="3840677"/>
            <a:ext cx="682495" cy="1187091"/>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36 CuadroTexto"/>
          <p:cNvSpPr txBox="1"/>
          <p:nvPr/>
        </p:nvSpPr>
        <p:spPr>
          <a:xfrm>
            <a:off x="0" y="2991853"/>
            <a:ext cx="1404257" cy="738664"/>
          </a:xfrm>
          <a:prstGeom prst="rect">
            <a:avLst/>
          </a:prstGeom>
          <a:solidFill>
            <a:schemeClr val="bg1"/>
          </a:solidFill>
        </p:spPr>
        <p:txBody>
          <a:bodyPr wrap="square" rtlCol="0">
            <a:spAutoFit/>
          </a:bodyPr>
          <a:lstStyle/>
          <a:p>
            <a:r>
              <a:rPr lang="es-ES" sz="1400" b="1" dirty="0" smtClean="0"/>
              <a:t> Ir a la sección “Documentos” del expediente</a:t>
            </a:r>
            <a:endParaRPr lang="es-ES" sz="1400" b="1" dirty="0"/>
          </a:p>
        </p:txBody>
      </p:sp>
      <p:sp>
        <p:nvSpPr>
          <p:cNvPr id="11" name="19 Elipse"/>
          <p:cNvSpPr/>
          <p:nvPr/>
        </p:nvSpPr>
        <p:spPr>
          <a:xfrm>
            <a:off x="2710543" y="5736771"/>
            <a:ext cx="1567543" cy="783770"/>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36 CuadroTexto"/>
          <p:cNvSpPr txBox="1"/>
          <p:nvPr/>
        </p:nvSpPr>
        <p:spPr>
          <a:xfrm>
            <a:off x="5487199" y="2293590"/>
            <a:ext cx="6476201" cy="584775"/>
          </a:xfrm>
          <a:prstGeom prst="rect">
            <a:avLst/>
          </a:prstGeom>
          <a:solidFill>
            <a:schemeClr val="bg1"/>
          </a:solidFill>
        </p:spPr>
        <p:txBody>
          <a:bodyPr wrap="square" rtlCol="0">
            <a:spAutoFit/>
          </a:bodyPr>
          <a:lstStyle/>
          <a:p>
            <a:r>
              <a:rPr lang="es-ES" sz="1600" b="1" dirty="0"/>
              <a:t>1</a:t>
            </a:r>
            <a:r>
              <a:rPr lang="es-ES" sz="1600" b="1" dirty="0" smtClean="0"/>
              <a:t>.a. En la sección “Calificación” del expediente:</a:t>
            </a:r>
          </a:p>
          <a:p>
            <a:r>
              <a:rPr lang="es-ES" sz="1600" b="1" dirty="0" smtClean="0"/>
              <a:t>Pulsar botón desplegable  “Pendiente de VºBº “y elegir “VºBº del tutor” </a:t>
            </a:r>
            <a:endParaRPr lang="es-ES" sz="1600" b="1" dirty="0"/>
          </a:p>
        </p:txBody>
      </p:sp>
      <p:sp>
        <p:nvSpPr>
          <p:cNvPr id="29" name="36 CuadroTexto"/>
          <p:cNvSpPr txBox="1"/>
          <p:nvPr/>
        </p:nvSpPr>
        <p:spPr>
          <a:xfrm>
            <a:off x="8001000" y="5123779"/>
            <a:ext cx="3951514" cy="830997"/>
          </a:xfrm>
          <a:prstGeom prst="rect">
            <a:avLst/>
          </a:prstGeom>
          <a:solidFill>
            <a:schemeClr val="bg1"/>
          </a:solidFill>
        </p:spPr>
        <p:txBody>
          <a:bodyPr wrap="square" rtlCol="0">
            <a:spAutoFit/>
          </a:bodyPr>
          <a:lstStyle/>
          <a:p>
            <a:r>
              <a:rPr lang="es-ES" sz="1600" b="1" dirty="0" smtClean="0"/>
              <a:t>1.d. pulsar botón “Volver a lista de matriculados” para volver al listado de expedientes de alumnos asignados</a:t>
            </a:r>
            <a:endParaRPr lang="es-ES" sz="1600" b="1" dirty="0"/>
          </a:p>
        </p:txBody>
      </p:sp>
      <p:sp>
        <p:nvSpPr>
          <p:cNvPr id="24" name="36 CuadroTexto"/>
          <p:cNvSpPr txBox="1"/>
          <p:nvPr/>
        </p:nvSpPr>
        <p:spPr>
          <a:xfrm>
            <a:off x="7214257" y="3147232"/>
            <a:ext cx="4770914" cy="1077218"/>
          </a:xfrm>
          <a:prstGeom prst="rect">
            <a:avLst/>
          </a:prstGeom>
          <a:solidFill>
            <a:schemeClr val="bg1"/>
          </a:solidFill>
        </p:spPr>
        <p:txBody>
          <a:bodyPr wrap="square" rtlCol="0">
            <a:spAutoFit/>
          </a:bodyPr>
          <a:lstStyle/>
          <a:p>
            <a:r>
              <a:rPr lang="es-ES" sz="1600" b="1" dirty="0" smtClean="0"/>
              <a:t>1.b. En la sección “Calificación” del expediente:</a:t>
            </a:r>
          </a:p>
          <a:p>
            <a:r>
              <a:rPr lang="es-ES" sz="1600" b="1" dirty="0" smtClean="0"/>
              <a:t>Pulsar botón desplegable “Pendiente de autorizar “ y elegir lo que proceda (si no se autoriza el trabajo no estará disponible en biblioteca para consultas)</a:t>
            </a:r>
            <a:endParaRPr lang="es-ES" sz="1600" b="1" dirty="0"/>
          </a:p>
        </p:txBody>
      </p:sp>
      <p:sp>
        <p:nvSpPr>
          <p:cNvPr id="25" name="Rectángulo 24"/>
          <p:cNvSpPr/>
          <p:nvPr/>
        </p:nvSpPr>
        <p:spPr>
          <a:xfrm>
            <a:off x="966849" y="6519446"/>
            <a:ext cx="9826336" cy="338554"/>
          </a:xfrm>
          <a:prstGeom prst="rect">
            <a:avLst/>
          </a:prstGeom>
          <a:solidFill>
            <a:schemeClr val="bg1"/>
          </a:solidFill>
        </p:spPr>
        <p:txBody>
          <a:bodyPr wrap="square">
            <a:spAutoFit/>
          </a:bodyPr>
          <a:lstStyle/>
          <a:p>
            <a:pPr lvl="1" algn="just">
              <a:spcAft>
                <a:spcPts val="0"/>
              </a:spcAft>
            </a:pPr>
            <a:r>
              <a:rPr lang="es-ES" sz="1600" b="1" dirty="0" smtClean="0">
                <a:latin typeface="Calibri" panose="020F0502020204030204" pitchFamily="34" charset="0"/>
                <a:ea typeface="Calibri" panose="020F0502020204030204" pitchFamily="34" charset="0"/>
                <a:cs typeface="Times New Roman" panose="02020603050405020304" pitchFamily="18" charset="0"/>
              </a:rPr>
              <a:t>En la siguiente diapositiva se indica cómo subir un informe sobre el TFG</a:t>
            </a:r>
            <a:endParaRPr lang="es-ES" sz="16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Marcador de número de diapositiva 1"/>
          <p:cNvSpPr>
            <a:spLocks noGrp="1"/>
          </p:cNvSpPr>
          <p:nvPr>
            <p:ph type="sldNum" sz="quarter" idx="12"/>
          </p:nvPr>
        </p:nvSpPr>
        <p:spPr>
          <a:xfrm>
            <a:off x="8610600" y="6323692"/>
            <a:ext cx="2743200" cy="365125"/>
          </a:xfrm>
        </p:spPr>
        <p:txBody>
          <a:bodyPr/>
          <a:lstStyle/>
          <a:p>
            <a:fld id="{E86C5158-5E98-4CB3-8087-9B9A942B97F8}" type="slidenum">
              <a:rPr lang="es-ES" smtClean="0"/>
              <a:pPr/>
              <a:t>7</a:t>
            </a:fld>
            <a:endParaRPr lang="es-ES" dirty="0"/>
          </a:p>
        </p:txBody>
      </p:sp>
      <p:pic>
        <p:nvPicPr>
          <p:cNvPr id="1026" name="Picture 2"/>
          <p:cNvPicPr>
            <a:picLocks noChangeAspect="1" noChangeArrowheads="1"/>
          </p:cNvPicPr>
          <p:nvPr/>
        </p:nvPicPr>
        <p:blipFill>
          <a:blip r:embed="rId4" cstate="print"/>
          <a:srcRect/>
          <a:stretch>
            <a:fillRect/>
          </a:stretch>
        </p:blipFill>
        <p:spPr bwMode="auto">
          <a:xfrm>
            <a:off x="4550910" y="5893253"/>
            <a:ext cx="1609725" cy="666750"/>
          </a:xfrm>
          <a:prstGeom prst="rect">
            <a:avLst/>
          </a:prstGeom>
          <a:noFill/>
          <a:ln w="9525">
            <a:noFill/>
            <a:miter lim="800000"/>
            <a:headEnd/>
            <a:tailEnd/>
          </a:ln>
          <a:effectLst/>
        </p:spPr>
      </p:pic>
      <p:sp>
        <p:nvSpPr>
          <p:cNvPr id="28" name="19 Elipse"/>
          <p:cNvSpPr/>
          <p:nvPr/>
        </p:nvSpPr>
        <p:spPr>
          <a:xfrm>
            <a:off x="4288971" y="5659343"/>
            <a:ext cx="1741715" cy="915627"/>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9" name="36 CuadroTexto"/>
          <p:cNvSpPr txBox="1"/>
          <p:nvPr/>
        </p:nvSpPr>
        <p:spPr>
          <a:xfrm>
            <a:off x="7489371" y="4535951"/>
            <a:ext cx="2993571" cy="584775"/>
          </a:xfrm>
          <a:prstGeom prst="rect">
            <a:avLst/>
          </a:prstGeom>
          <a:solidFill>
            <a:schemeClr val="bg1"/>
          </a:solidFill>
        </p:spPr>
        <p:txBody>
          <a:bodyPr wrap="square" rtlCol="0">
            <a:spAutoFit/>
          </a:bodyPr>
          <a:lstStyle/>
          <a:p>
            <a:r>
              <a:rPr lang="es-ES" sz="1600" b="1" dirty="0" smtClean="0"/>
              <a:t>1.c. pulsar botón “Calificar” para grabar las opciones escogidas.</a:t>
            </a:r>
            <a:endParaRPr lang="es-ES" sz="1600" b="1" dirty="0"/>
          </a:p>
        </p:txBody>
      </p:sp>
      <p:cxnSp>
        <p:nvCxnSpPr>
          <p:cNvPr id="19" name="32 Conector recto de flecha"/>
          <p:cNvCxnSpPr/>
          <p:nvPr/>
        </p:nvCxnSpPr>
        <p:spPr>
          <a:xfrm flipH="1">
            <a:off x="10254343" y="5845629"/>
            <a:ext cx="435428" cy="272142"/>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6" name="Rectángulo 26"/>
          <p:cNvSpPr/>
          <p:nvPr/>
        </p:nvSpPr>
        <p:spPr>
          <a:xfrm>
            <a:off x="6031310" y="5758541"/>
            <a:ext cx="881120" cy="20922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8" name="47 Rectángulo"/>
          <p:cNvSpPr/>
          <p:nvPr/>
        </p:nvSpPr>
        <p:spPr>
          <a:xfrm>
            <a:off x="4169229" y="3842658"/>
            <a:ext cx="979715" cy="19594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4" name="32 Conector recto de flecha"/>
          <p:cNvCxnSpPr/>
          <p:nvPr/>
        </p:nvCxnSpPr>
        <p:spPr>
          <a:xfrm flipH="1">
            <a:off x="3863175" y="2841171"/>
            <a:ext cx="1666768" cy="297318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9" name="48 CuadroTexto"/>
          <p:cNvSpPr txBox="1"/>
          <p:nvPr/>
        </p:nvSpPr>
        <p:spPr>
          <a:xfrm>
            <a:off x="5159827" y="4909456"/>
            <a:ext cx="2286002" cy="215444"/>
          </a:xfrm>
          <a:prstGeom prst="rect">
            <a:avLst/>
          </a:prstGeom>
          <a:solidFill>
            <a:schemeClr val="bg1">
              <a:lumMod val="95000"/>
            </a:schemeClr>
          </a:solidFill>
          <a:ln>
            <a:noFill/>
          </a:ln>
        </p:spPr>
        <p:txBody>
          <a:bodyPr wrap="square" rtlCol="0">
            <a:spAutoFit/>
          </a:bodyPr>
          <a:lstStyle/>
          <a:p>
            <a:r>
              <a:rPr lang="es-ES" sz="800" dirty="0" smtClean="0"/>
              <a:t>Archivo.doc</a:t>
            </a:r>
            <a:endParaRPr lang="es-ES" sz="800" dirty="0"/>
          </a:p>
        </p:txBody>
      </p:sp>
      <p:cxnSp>
        <p:nvCxnSpPr>
          <p:cNvPr id="30" name="32 Conector recto de flecha"/>
          <p:cNvCxnSpPr>
            <a:stCxn id="39" idx="1"/>
          </p:cNvCxnSpPr>
          <p:nvPr/>
        </p:nvCxnSpPr>
        <p:spPr>
          <a:xfrm flipH="1">
            <a:off x="6836229" y="4828339"/>
            <a:ext cx="653142" cy="90843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32 Conector recto de flecha"/>
          <p:cNvCxnSpPr/>
          <p:nvPr/>
        </p:nvCxnSpPr>
        <p:spPr>
          <a:xfrm flipH="1">
            <a:off x="5562600" y="4082142"/>
            <a:ext cx="1654629" cy="1632857"/>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pic>
        <p:nvPicPr>
          <p:cNvPr id="27" name="Imagen 2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10446" y="97463"/>
            <a:ext cx="4657997" cy="1164499"/>
          </a:xfrm>
          <a:prstGeom prst="rect">
            <a:avLst/>
          </a:prstGeom>
        </p:spPr>
      </p:pic>
    </p:spTree>
    <p:extLst>
      <p:ext uri="{BB962C8B-B14F-4D97-AF65-F5344CB8AC3E}">
        <p14:creationId xmlns:p14="http://schemas.microsoft.com/office/powerpoint/2010/main" val="2446591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
          <p:cNvPicPr>
            <a:picLocks noChangeAspect="1" noChangeArrowheads="1"/>
          </p:cNvPicPr>
          <p:nvPr/>
        </p:nvPicPr>
        <p:blipFill>
          <a:blip r:embed="rId3" cstate="print"/>
          <a:srcRect l="13531" t="9243" b="6984"/>
          <a:stretch>
            <a:fillRect/>
          </a:stretch>
        </p:blipFill>
        <p:spPr bwMode="auto">
          <a:xfrm>
            <a:off x="903514" y="1926771"/>
            <a:ext cx="10450285" cy="4931229"/>
          </a:xfrm>
          <a:prstGeom prst="rect">
            <a:avLst/>
          </a:prstGeom>
          <a:noFill/>
          <a:ln w="9525">
            <a:noFill/>
            <a:miter lim="800000"/>
            <a:headEnd/>
            <a:tailEnd/>
          </a:ln>
          <a:effectLst/>
        </p:spPr>
      </p:pic>
      <p:sp>
        <p:nvSpPr>
          <p:cNvPr id="7" name="CuadroTexto 4"/>
          <p:cNvSpPr txBox="1"/>
          <p:nvPr/>
        </p:nvSpPr>
        <p:spPr>
          <a:xfrm>
            <a:off x="1795258" y="1300347"/>
            <a:ext cx="8787714" cy="584775"/>
          </a:xfrm>
          <a:prstGeom prst="rect">
            <a:avLst/>
          </a:prstGeom>
          <a:solidFill>
            <a:srgbClr val="A50021"/>
          </a:solidFill>
        </p:spPr>
        <p:txBody>
          <a:bodyPr wrap="square" rtlCol="0">
            <a:spAutoFit/>
          </a:bodyPr>
          <a:lstStyle/>
          <a:p>
            <a:pPr algn="ctr"/>
            <a:r>
              <a:rPr lang="es-ES" sz="3200" i="1" dirty="0" smtClean="0">
                <a:solidFill>
                  <a:schemeClr val="bg1"/>
                </a:solidFill>
              </a:rPr>
              <a:t>2. Cómo subir el informe del Tutor</a:t>
            </a:r>
            <a:endParaRPr lang="es-ES" sz="3200" i="1" dirty="0">
              <a:solidFill>
                <a:schemeClr val="bg1"/>
              </a:solidFill>
            </a:endParaRPr>
          </a:p>
        </p:txBody>
      </p:sp>
      <p:sp>
        <p:nvSpPr>
          <p:cNvPr id="6" name="19 Elipse"/>
          <p:cNvSpPr/>
          <p:nvPr/>
        </p:nvSpPr>
        <p:spPr>
          <a:xfrm>
            <a:off x="1165066" y="5304121"/>
            <a:ext cx="1556657" cy="66726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8" name="32 Conector recto de flecha"/>
          <p:cNvCxnSpPr/>
          <p:nvPr/>
        </p:nvCxnSpPr>
        <p:spPr>
          <a:xfrm>
            <a:off x="337457" y="2993571"/>
            <a:ext cx="1142999" cy="240969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36 CuadroTexto"/>
          <p:cNvSpPr txBox="1"/>
          <p:nvPr/>
        </p:nvSpPr>
        <p:spPr>
          <a:xfrm>
            <a:off x="0" y="2233809"/>
            <a:ext cx="1734048" cy="830997"/>
          </a:xfrm>
          <a:prstGeom prst="rect">
            <a:avLst/>
          </a:prstGeom>
          <a:solidFill>
            <a:schemeClr val="bg1"/>
          </a:solidFill>
        </p:spPr>
        <p:txBody>
          <a:bodyPr wrap="square" rtlCol="0">
            <a:spAutoFit/>
          </a:bodyPr>
          <a:lstStyle/>
          <a:p>
            <a:r>
              <a:rPr lang="es-ES" sz="1600" b="1" dirty="0" smtClean="0"/>
              <a:t> Ir a la sección “Documentos” del expediente</a:t>
            </a:r>
            <a:endParaRPr lang="es-ES" sz="1600" b="1" dirty="0"/>
          </a:p>
        </p:txBody>
      </p:sp>
      <p:sp>
        <p:nvSpPr>
          <p:cNvPr id="29" name="36 CuadroTexto"/>
          <p:cNvSpPr txBox="1"/>
          <p:nvPr/>
        </p:nvSpPr>
        <p:spPr>
          <a:xfrm>
            <a:off x="6879771" y="3202566"/>
            <a:ext cx="2993571" cy="584775"/>
          </a:xfrm>
          <a:prstGeom prst="rect">
            <a:avLst/>
          </a:prstGeom>
          <a:solidFill>
            <a:schemeClr val="bg1"/>
          </a:solidFill>
        </p:spPr>
        <p:txBody>
          <a:bodyPr wrap="square" rtlCol="0">
            <a:spAutoFit/>
          </a:bodyPr>
          <a:lstStyle/>
          <a:p>
            <a:r>
              <a:rPr lang="es-ES" sz="1600" b="1" dirty="0" smtClean="0"/>
              <a:t>2.b. Seleccionado el archivo, Pulsar botón “Subir archivo”</a:t>
            </a:r>
            <a:endParaRPr lang="es-ES" sz="1600" b="1" dirty="0"/>
          </a:p>
        </p:txBody>
      </p:sp>
      <p:cxnSp>
        <p:nvCxnSpPr>
          <p:cNvPr id="30" name="32 Conector recto de flecha"/>
          <p:cNvCxnSpPr/>
          <p:nvPr/>
        </p:nvCxnSpPr>
        <p:spPr>
          <a:xfrm flipH="1">
            <a:off x="7108371" y="3788229"/>
            <a:ext cx="859972" cy="2068286"/>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5" name="36 CuadroTexto"/>
          <p:cNvSpPr txBox="1"/>
          <p:nvPr/>
        </p:nvSpPr>
        <p:spPr>
          <a:xfrm>
            <a:off x="5370014" y="2208370"/>
            <a:ext cx="5708737" cy="830997"/>
          </a:xfrm>
          <a:prstGeom prst="rect">
            <a:avLst/>
          </a:prstGeom>
          <a:solidFill>
            <a:schemeClr val="bg1"/>
          </a:solidFill>
        </p:spPr>
        <p:txBody>
          <a:bodyPr wrap="square" rtlCol="0">
            <a:spAutoFit/>
          </a:bodyPr>
          <a:lstStyle/>
          <a:p>
            <a:r>
              <a:rPr lang="es-ES" sz="1600" b="1" dirty="0" smtClean="0"/>
              <a:t>2.a.En la sección “Informe del tutor” del expediente:</a:t>
            </a:r>
          </a:p>
          <a:p>
            <a:r>
              <a:rPr lang="es-ES" sz="1600" b="1" dirty="0" smtClean="0"/>
              <a:t>Pulsar botón “Examinar” para seleccionar el archivo que contiene el informe</a:t>
            </a:r>
            <a:r>
              <a:rPr lang="es-ES" sz="1600" b="1" dirty="0" smtClean="0">
                <a:sym typeface="Wingdings" panose="05000000000000000000" pitchFamily="2" charset="2"/>
              </a:rPr>
              <a:t> se pedirá el archivo del informe </a:t>
            </a:r>
            <a:endParaRPr lang="es-ES" sz="1600" b="1" dirty="0"/>
          </a:p>
        </p:txBody>
      </p:sp>
      <p:sp>
        <p:nvSpPr>
          <p:cNvPr id="31" name="Rectángulo 30"/>
          <p:cNvSpPr/>
          <p:nvPr/>
        </p:nvSpPr>
        <p:spPr>
          <a:xfrm>
            <a:off x="195943" y="6313400"/>
            <a:ext cx="11408228" cy="584775"/>
          </a:xfrm>
          <a:prstGeom prst="rect">
            <a:avLst/>
          </a:prstGeom>
          <a:solidFill>
            <a:schemeClr val="bg1"/>
          </a:solidFill>
        </p:spPr>
        <p:txBody>
          <a:bodyPr wrap="square">
            <a:spAutoFit/>
          </a:bodyPr>
          <a:lstStyle/>
          <a:p>
            <a:pPr lvl="1" algn="just">
              <a:spcAft>
                <a:spcPts val="0"/>
              </a:spcAft>
            </a:pPr>
            <a:r>
              <a:rPr lang="es-ES" sz="1600" dirty="0" smtClean="0">
                <a:latin typeface="Calibri" panose="020F0502020204030204" pitchFamily="34" charset="0"/>
                <a:ea typeface="Calibri" panose="020F0502020204030204" pitchFamily="34" charset="0"/>
                <a:cs typeface="Times New Roman" panose="02020603050405020304" pitchFamily="18" charset="0"/>
              </a:rPr>
              <a:t>El informe del tutor </a:t>
            </a:r>
            <a:r>
              <a:rPr lang="es-ES" sz="1600" b="1" dirty="0" smtClean="0">
                <a:latin typeface="Calibri" panose="020F0502020204030204" pitchFamily="34" charset="0"/>
                <a:ea typeface="Calibri" panose="020F0502020204030204" pitchFamily="34" charset="0"/>
                <a:cs typeface="Times New Roman" panose="02020603050405020304" pitchFamily="18" charset="0"/>
              </a:rPr>
              <a:t>no es obligatorio</a:t>
            </a:r>
            <a:r>
              <a:rPr lang="es-ES" sz="1600" dirty="0" smtClean="0">
                <a:latin typeface="Calibri" panose="020F0502020204030204" pitchFamily="34" charset="0"/>
                <a:ea typeface="Calibri" panose="020F0502020204030204" pitchFamily="34" charset="0"/>
                <a:cs typeface="Times New Roman" panose="02020603050405020304" pitchFamily="18" charset="0"/>
              </a:rPr>
              <a:t>. Una vez sea subido a la aplicación, </a:t>
            </a:r>
            <a:r>
              <a:rPr lang="es-ES" sz="1600" b="1" dirty="0" smtClean="0">
                <a:latin typeface="Calibri" panose="020F0502020204030204" pitchFamily="34" charset="0"/>
                <a:ea typeface="Calibri" panose="020F0502020204030204" pitchFamily="34" charset="0"/>
                <a:cs typeface="Times New Roman" panose="02020603050405020304" pitchFamily="18" charset="0"/>
              </a:rPr>
              <a:t>sólo podrán acceder a él el propio tutor y los miembros de la comisión evaluadora cuando ésta sea asignada al TFG a evaluar</a:t>
            </a:r>
            <a:endParaRPr lang="es-ES" sz="1600"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7" name="Imagen 26"/>
          <p:cNvPicPr>
            <a:picLocks noChangeAspect="1"/>
          </p:cNvPicPr>
          <p:nvPr/>
        </p:nvPicPr>
        <p:blipFill rotWithShape="1">
          <a:blip r:embed="rId4" cstate="print">
            <a:extLst>
              <a:ext uri="{28A0092B-C50C-407E-A947-70E740481C1C}">
                <a14:useLocalDpi xmlns:a14="http://schemas.microsoft.com/office/drawing/2010/main" val="0"/>
              </a:ext>
            </a:extLst>
          </a:blip>
          <a:srcRect l="1" t="-7914" r="3797"/>
          <a:stretch/>
        </p:blipFill>
        <p:spPr>
          <a:xfrm>
            <a:off x="0" y="6264756"/>
            <a:ext cx="637978" cy="593244"/>
          </a:xfrm>
          <a:prstGeom prst="rect">
            <a:avLst/>
          </a:prstGeom>
          <a:solidFill>
            <a:schemeClr val="bg1"/>
          </a:solidFill>
          <a:effectLst/>
        </p:spPr>
      </p:pic>
      <p:sp>
        <p:nvSpPr>
          <p:cNvPr id="2" name="Marcador de número de diapositiva 1"/>
          <p:cNvSpPr>
            <a:spLocks noGrp="1"/>
          </p:cNvSpPr>
          <p:nvPr>
            <p:ph type="sldNum" sz="quarter" idx="12"/>
          </p:nvPr>
        </p:nvSpPr>
        <p:spPr>
          <a:xfrm>
            <a:off x="9448800" y="6345464"/>
            <a:ext cx="2743200" cy="365125"/>
          </a:xfrm>
        </p:spPr>
        <p:txBody>
          <a:bodyPr/>
          <a:lstStyle/>
          <a:p>
            <a:fld id="{E86C5158-5E98-4CB3-8087-9B9A942B97F8}" type="slidenum">
              <a:rPr lang="es-ES" smtClean="0"/>
              <a:pPr/>
              <a:t>8</a:t>
            </a:fld>
            <a:endParaRPr lang="es-ES" dirty="0"/>
          </a:p>
        </p:txBody>
      </p:sp>
      <p:sp>
        <p:nvSpPr>
          <p:cNvPr id="33" name="36 CuadroTexto"/>
          <p:cNvSpPr txBox="1"/>
          <p:nvPr/>
        </p:nvSpPr>
        <p:spPr>
          <a:xfrm>
            <a:off x="9252857" y="4171394"/>
            <a:ext cx="2275115" cy="1815882"/>
          </a:xfrm>
          <a:prstGeom prst="rect">
            <a:avLst/>
          </a:prstGeom>
          <a:solidFill>
            <a:schemeClr val="bg1"/>
          </a:solidFill>
        </p:spPr>
        <p:txBody>
          <a:bodyPr wrap="square" rtlCol="0">
            <a:spAutoFit/>
          </a:bodyPr>
          <a:lstStyle/>
          <a:p>
            <a:r>
              <a:rPr lang="es-ES" sz="1600" b="1" dirty="0" smtClean="0"/>
              <a:t>2.c. Una vez subido el archivo. Pulsar botón “Volver a lista de matriculados” para volver al listado de expedientes de alumnos asignados</a:t>
            </a:r>
            <a:endParaRPr lang="es-ES" sz="1600" b="1" dirty="0"/>
          </a:p>
        </p:txBody>
      </p:sp>
      <p:sp>
        <p:nvSpPr>
          <p:cNvPr id="32" name="31 CuadroTexto"/>
          <p:cNvSpPr txBox="1"/>
          <p:nvPr/>
        </p:nvSpPr>
        <p:spPr>
          <a:xfrm>
            <a:off x="4952998" y="5181600"/>
            <a:ext cx="2329545" cy="215444"/>
          </a:xfrm>
          <a:prstGeom prst="rect">
            <a:avLst/>
          </a:prstGeom>
          <a:solidFill>
            <a:schemeClr val="bg1">
              <a:lumMod val="95000"/>
            </a:schemeClr>
          </a:solidFill>
          <a:ln>
            <a:noFill/>
          </a:ln>
        </p:spPr>
        <p:txBody>
          <a:bodyPr wrap="square" rtlCol="0">
            <a:spAutoFit/>
          </a:bodyPr>
          <a:lstStyle/>
          <a:p>
            <a:r>
              <a:rPr lang="es-ES" sz="800" dirty="0" smtClean="0"/>
              <a:t>Archivo.doc</a:t>
            </a:r>
            <a:endParaRPr lang="es-ES" sz="800" dirty="0"/>
          </a:p>
        </p:txBody>
      </p:sp>
      <p:sp>
        <p:nvSpPr>
          <p:cNvPr id="34" name="33 Rectángulo"/>
          <p:cNvSpPr/>
          <p:nvPr/>
        </p:nvSpPr>
        <p:spPr>
          <a:xfrm>
            <a:off x="3940629" y="3744687"/>
            <a:ext cx="979715" cy="19594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19 Elipse"/>
          <p:cNvSpPr/>
          <p:nvPr/>
        </p:nvSpPr>
        <p:spPr>
          <a:xfrm>
            <a:off x="2678477" y="5652184"/>
            <a:ext cx="1148929" cy="543697"/>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8" name="19 Elipse"/>
          <p:cNvSpPr/>
          <p:nvPr/>
        </p:nvSpPr>
        <p:spPr>
          <a:xfrm>
            <a:off x="4183959" y="5748986"/>
            <a:ext cx="1097590" cy="446314"/>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4" name="32 Conector recto de flecha"/>
          <p:cNvCxnSpPr/>
          <p:nvPr/>
        </p:nvCxnSpPr>
        <p:spPr>
          <a:xfrm flipH="1">
            <a:off x="3557099" y="2960914"/>
            <a:ext cx="2419158" cy="2766301"/>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9" name="32 Conector recto de flecha"/>
          <p:cNvCxnSpPr/>
          <p:nvPr/>
        </p:nvCxnSpPr>
        <p:spPr>
          <a:xfrm flipH="1">
            <a:off x="4996543" y="2971801"/>
            <a:ext cx="979715" cy="2819399"/>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3" name="19 Elipse"/>
          <p:cNvSpPr/>
          <p:nvPr/>
        </p:nvSpPr>
        <p:spPr>
          <a:xfrm>
            <a:off x="6706191" y="5782813"/>
            <a:ext cx="826723" cy="465588"/>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22" name="Imagen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88771" y="39223"/>
            <a:ext cx="4657997" cy="1164499"/>
          </a:xfrm>
          <a:prstGeom prst="rect">
            <a:avLst/>
          </a:prstGeom>
        </p:spPr>
      </p:pic>
    </p:spTree>
    <p:extLst>
      <p:ext uri="{BB962C8B-B14F-4D97-AF65-F5344CB8AC3E}">
        <p14:creationId xmlns:p14="http://schemas.microsoft.com/office/powerpoint/2010/main" val="1087468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4"/>
          <p:cNvSpPr txBox="1"/>
          <p:nvPr/>
        </p:nvSpPr>
        <p:spPr>
          <a:xfrm>
            <a:off x="1795258" y="1300347"/>
            <a:ext cx="8787714" cy="646331"/>
          </a:xfrm>
          <a:prstGeom prst="rect">
            <a:avLst/>
          </a:prstGeom>
          <a:solidFill>
            <a:srgbClr val="A50021"/>
          </a:solidFill>
        </p:spPr>
        <p:txBody>
          <a:bodyPr wrap="square" rtlCol="0">
            <a:spAutoFit/>
          </a:bodyPr>
          <a:lstStyle/>
          <a:p>
            <a:pPr algn="ctr"/>
            <a:r>
              <a:rPr lang="es-ES" sz="3600" i="1" dirty="0" smtClean="0">
                <a:solidFill>
                  <a:schemeClr val="bg1"/>
                </a:solidFill>
              </a:rPr>
              <a:t>Consideraciones finales</a:t>
            </a:r>
            <a:endParaRPr lang="es-ES" sz="3600" i="1" dirty="0">
              <a:solidFill>
                <a:schemeClr val="bg1"/>
              </a:solidFill>
            </a:endParaRPr>
          </a:p>
        </p:txBody>
      </p:sp>
      <p:sp>
        <p:nvSpPr>
          <p:cNvPr id="31" name="Rectángulo 30"/>
          <p:cNvSpPr/>
          <p:nvPr/>
        </p:nvSpPr>
        <p:spPr>
          <a:xfrm>
            <a:off x="733876" y="4029729"/>
            <a:ext cx="11229524" cy="1015663"/>
          </a:xfrm>
          <a:prstGeom prst="rect">
            <a:avLst/>
          </a:prstGeom>
          <a:solidFill>
            <a:schemeClr val="bg1"/>
          </a:solidFill>
        </p:spPr>
        <p:txBody>
          <a:bodyPr wrap="square">
            <a:spAutoFit/>
          </a:bodyPr>
          <a:lstStyle/>
          <a:p>
            <a:pPr lvl="1" algn="just">
              <a:spcAft>
                <a:spcPts val="0"/>
              </a:spcAft>
            </a:pPr>
            <a:r>
              <a:rPr lang="es-ES" sz="2000" u="sng" dirty="0"/>
              <a:t>Finalizado el plazo habilitado para el depósito</a:t>
            </a:r>
            <a:r>
              <a:rPr lang="es-ES" sz="2000" dirty="0"/>
              <a:t>, los tutores </a:t>
            </a:r>
            <a:r>
              <a:rPr lang="es-ES" sz="2000" dirty="0" smtClean="0"/>
              <a:t>dispondrán </a:t>
            </a:r>
            <a:r>
              <a:rPr lang="es-ES" sz="2000" b="1" dirty="0"/>
              <a:t>hasta el </a:t>
            </a:r>
            <a:r>
              <a:rPr lang="es-ES" sz="2000" b="1" dirty="0" smtClean="0"/>
              <a:t>día de después del cierre del citado plazo, </a:t>
            </a:r>
            <a:r>
              <a:rPr lang="es-ES" sz="2000" b="1" dirty="0"/>
              <a:t>para dar el Vº </a:t>
            </a:r>
            <a:r>
              <a:rPr lang="es-ES" sz="2000" b="1" dirty="0" smtClean="0"/>
              <a:t>Bº </a:t>
            </a:r>
            <a:r>
              <a:rPr lang="es-ES" sz="2000" b="1" dirty="0"/>
              <a:t>al depósito del trabajo </a:t>
            </a:r>
            <a:r>
              <a:rPr lang="es-ES" sz="2000" b="1" dirty="0" smtClean="0"/>
              <a:t>entregado por el estudiante en </a:t>
            </a:r>
            <a:r>
              <a:rPr lang="es-ES" sz="2000" b="1" dirty="0"/>
              <a:t>la aplicación </a:t>
            </a:r>
            <a:r>
              <a:rPr lang="es-ES" sz="2000" b="1" i="1" dirty="0" err="1" smtClean="0"/>
              <a:t>Terminus</a:t>
            </a:r>
            <a:r>
              <a:rPr lang="es-ES" sz="2000" b="1" dirty="0" smtClean="0"/>
              <a:t>, así como a la autorización para su consulta en la biblioteca</a:t>
            </a:r>
            <a:endParaRPr lang="es-ES" sz="2000"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7" name="Imagen 26"/>
          <p:cNvPicPr>
            <a:picLocks noChangeAspect="1"/>
          </p:cNvPicPr>
          <p:nvPr/>
        </p:nvPicPr>
        <p:blipFill rotWithShape="1">
          <a:blip r:embed="rId3" cstate="print">
            <a:extLst>
              <a:ext uri="{28A0092B-C50C-407E-A947-70E740481C1C}">
                <a14:useLocalDpi xmlns:a14="http://schemas.microsoft.com/office/drawing/2010/main" val="0"/>
              </a:ext>
            </a:extLst>
          </a:blip>
          <a:srcRect l="1" t="-7914" r="3797"/>
          <a:stretch/>
        </p:blipFill>
        <p:spPr>
          <a:xfrm>
            <a:off x="183199" y="3980032"/>
            <a:ext cx="1057772" cy="900038"/>
          </a:xfrm>
          <a:prstGeom prst="rect">
            <a:avLst/>
          </a:prstGeom>
          <a:solidFill>
            <a:schemeClr val="bg1"/>
          </a:solidFill>
          <a:effectLst/>
        </p:spPr>
      </p:pic>
      <p:sp>
        <p:nvSpPr>
          <p:cNvPr id="2" name="Marcador de número de diapositiva 1"/>
          <p:cNvSpPr>
            <a:spLocks noGrp="1"/>
          </p:cNvSpPr>
          <p:nvPr>
            <p:ph type="sldNum" sz="quarter" idx="12"/>
          </p:nvPr>
        </p:nvSpPr>
        <p:spPr/>
        <p:txBody>
          <a:bodyPr/>
          <a:lstStyle/>
          <a:p>
            <a:fld id="{E86C5158-5E98-4CB3-8087-9B9A942B97F8}" type="slidenum">
              <a:rPr lang="es-ES" smtClean="0"/>
              <a:pPr/>
              <a:t>9</a:t>
            </a:fld>
            <a:endParaRPr lang="es-ES" dirty="0"/>
          </a:p>
        </p:txBody>
      </p:sp>
      <p:sp>
        <p:nvSpPr>
          <p:cNvPr id="3" name="CuadroTexto 2"/>
          <p:cNvSpPr txBox="1"/>
          <p:nvPr/>
        </p:nvSpPr>
        <p:spPr>
          <a:xfrm>
            <a:off x="1179977" y="5544791"/>
            <a:ext cx="10656018" cy="1015663"/>
          </a:xfrm>
          <a:prstGeom prst="rect">
            <a:avLst/>
          </a:prstGeom>
          <a:noFill/>
        </p:spPr>
        <p:txBody>
          <a:bodyPr wrap="square" rtlCol="0">
            <a:spAutoFit/>
          </a:bodyPr>
          <a:lstStyle/>
          <a:p>
            <a:pPr algn="just"/>
            <a:r>
              <a:rPr lang="es-ES" sz="2000" b="1" dirty="0" smtClean="0"/>
              <a:t>Si no se procede a dar el Vº Bº al depósito, el TFG: </a:t>
            </a:r>
            <a:r>
              <a:rPr lang="es-ES" sz="2000" b="1" dirty="0"/>
              <a:t>a) </a:t>
            </a:r>
            <a:r>
              <a:rPr lang="es-ES" sz="2000" b="1" dirty="0" smtClean="0"/>
              <a:t>NO se </a:t>
            </a:r>
            <a:r>
              <a:rPr lang="es-ES" sz="2000" b="1" dirty="0"/>
              <a:t>entenderá depositado; b) </a:t>
            </a:r>
            <a:r>
              <a:rPr lang="es-ES" sz="2000" b="1" dirty="0" smtClean="0"/>
              <a:t>NO podrá </a:t>
            </a:r>
            <a:r>
              <a:rPr lang="es-ES" sz="2000" b="1" dirty="0"/>
              <a:t>ser evaluado y c) los miembros integrantes de la comisión evaluadora (incluidos los vocales suplentes) </a:t>
            </a:r>
            <a:r>
              <a:rPr lang="es-ES" sz="2000" b="1" dirty="0" smtClean="0"/>
              <a:t>NO podrán </a:t>
            </a:r>
            <a:r>
              <a:rPr lang="es-ES" sz="2000" b="1" dirty="0"/>
              <a:t>acceder a toda la documentación depositada para evaluar</a:t>
            </a:r>
            <a:r>
              <a:rPr lang="es-ES" sz="2000" dirty="0"/>
              <a:t>.</a:t>
            </a:r>
          </a:p>
        </p:txBody>
      </p:sp>
      <p:pic>
        <p:nvPicPr>
          <p:cNvPr id="23" name="Imagen 22"/>
          <p:cNvPicPr>
            <a:picLocks noChangeAspect="1"/>
          </p:cNvPicPr>
          <p:nvPr/>
        </p:nvPicPr>
        <p:blipFill rotWithShape="1">
          <a:blip r:embed="rId3" cstate="print">
            <a:extLst>
              <a:ext uri="{28A0092B-C50C-407E-A947-70E740481C1C}">
                <a14:useLocalDpi xmlns:a14="http://schemas.microsoft.com/office/drawing/2010/main" val="0"/>
              </a:ext>
            </a:extLst>
          </a:blip>
          <a:srcRect l="1" t="-7914" r="3797"/>
          <a:stretch/>
        </p:blipFill>
        <p:spPr>
          <a:xfrm>
            <a:off x="218625" y="5489774"/>
            <a:ext cx="1000575" cy="900038"/>
          </a:xfrm>
          <a:prstGeom prst="rect">
            <a:avLst/>
          </a:prstGeom>
          <a:solidFill>
            <a:schemeClr val="bg1"/>
          </a:solidFill>
          <a:effectLst/>
        </p:spPr>
      </p:pic>
      <p:sp>
        <p:nvSpPr>
          <p:cNvPr id="24" name="Rectángulo 23"/>
          <p:cNvSpPr/>
          <p:nvPr/>
        </p:nvSpPr>
        <p:spPr>
          <a:xfrm>
            <a:off x="0" y="1933843"/>
            <a:ext cx="11229524" cy="584775"/>
          </a:xfrm>
          <a:prstGeom prst="rect">
            <a:avLst/>
          </a:prstGeom>
          <a:solidFill>
            <a:schemeClr val="bg1"/>
          </a:solidFill>
        </p:spPr>
        <p:txBody>
          <a:bodyPr wrap="square">
            <a:spAutoFit/>
          </a:bodyPr>
          <a:lstStyle/>
          <a:p>
            <a:pPr lvl="1" algn="just">
              <a:spcAft>
                <a:spcPts val="0"/>
              </a:spcAft>
            </a:pPr>
            <a:r>
              <a:rPr lang="es-ES" sz="3200" dirty="0" smtClean="0"/>
              <a:t>Por favor, tenga en cuenta lo siguiente…</a:t>
            </a:r>
            <a:endParaRPr lang="es-ES" sz="32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ángulo 30"/>
          <p:cNvSpPr/>
          <p:nvPr/>
        </p:nvSpPr>
        <p:spPr>
          <a:xfrm>
            <a:off x="701219" y="2777872"/>
            <a:ext cx="11229524" cy="1015663"/>
          </a:xfrm>
          <a:prstGeom prst="rect">
            <a:avLst/>
          </a:prstGeom>
          <a:solidFill>
            <a:schemeClr val="bg1"/>
          </a:solidFill>
        </p:spPr>
        <p:txBody>
          <a:bodyPr wrap="square">
            <a:spAutoFit/>
          </a:bodyPr>
          <a:lstStyle/>
          <a:p>
            <a:pPr lvl="1" algn="just">
              <a:spcAft>
                <a:spcPts val="0"/>
              </a:spcAft>
            </a:pPr>
            <a:r>
              <a:rPr lang="es-ES" sz="2000" u="sng" dirty="0" smtClean="0"/>
              <a:t>Para que el estudiante pueda generar</a:t>
            </a:r>
            <a:r>
              <a:rPr lang="es-ES" sz="2000" dirty="0" smtClean="0"/>
              <a:t> en el sistema </a:t>
            </a:r>
            <a:r>
              <a:rPr lang="es-ES" sz="2000" u="sng" dirty="0" smtClean="0"/>
              <a:t>la Declaración de Originalidad</a:t>
            </a:r>
            <a:r>
              <a:rPr lang="es-ES" sz="2000" dirty="0" smtClean="0"/>
              <a:t>, es preciso que el Tutor haya actualizado en el campo de “Título” del expediente, el nombre del trabajo introduciendo el título acordado como definitivo.</a:t>
            </a:r>
            <a:endParaRPr lang="es-ES" sz="2000"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2" name="Imagen 26"/>
          <p:cNvPicPr>
            <a:picLocks noChangeAspect="1"/>
          </p:cNvPicPr>
          <p:nvPr/>
        </p:nvPicPr>
        <p:blipFill rotWithShape="1">
          <a:blip r:embed="rId3" cstate="print">
            <a:extLst>
              <a:ext uri="{28A0092B-C50C-407E-A947-70E740481C1C}">
                <a14:useLocalDpi xmlns:a14="http://schemas.microsoft.com/office/drawing/2010/main" val="0"/>
              </a:ext>
            </a:extLst>
          </a:blip>
          <a:srcRect l="1" t="-7914" r="3797"/>
          <a:stretch/>
        </p:blipFill>
        <p:spPr>
          <a:xfrm>
            <a:off x="139656" y="2695517"/>
            <a:ext cx="1087394" cy="900038"/>
          </a:xfrm>
          <a:prstGeom prst="rect">
            <a:avLst/>
          </a:prstGeom>
          <a:solidFill>
            <a:schemeClr val="bg1"/>
          </a:solidFill>
          <a:effectLst/>
        </p:spPr>
      </p:pic>
      <p:pic>
        <p:nvPicPr>
          <p:cNvPr id="13" name="Imagen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60116" y="17751"/>
            <a:ext cx="4657997" cy="1164499"/>
          </a:xfrm>
          <a:prstGeom prst="rect">
            <a:avLst/>
          </a:prstGeom>
        </p:spPr>
      </p:pic>
    </p:spTree>
    <p:extLst>
      <p:ext uri="{BB962C8B-B14F-4D97-AF65-F5344CB8AC3E}">
        <p14:creationId xmlns:p14="http://schemas.microsoft.com/office/powerpoint/2010/main" val="422643620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Diapositiva 1 - &amp;quot;FLASH INFORMATIVO  SOBRE EL TFG (V.2018)&amp;#x0D;&amp;#x0A;Dirigida a los tutores&amp;#x0D;&amp;#x0A;&amp;quot;&quot;/&gt;&lt;property id=&quot;20307&quot; value=&quot;256&quot;/&gt;&lt;/object&gt;&lt;object type=&quot;3&quot; unique_id=&quot;10005&quot;&gt;&lt;property id=&quot;20148&quot; value=&quot;5&quot;/&gt;&lt;property id=&quot;20300&quot; value=&quot;Diapositiva 2&quot;/&gt;&lt;property id=&quot;20307&quot; value=&quot;282&quot;/&gt;&lt;/object&gt;&lt;object type=&quot;3&quot; unique_id=&quot;10006&quot;&gt;&lt;property id=&quot;20148&quot; value=&quot;5&quot;/&gt;&lt;property id=&quot;20300&quot; value=&quot;Diapositiva 3&quot;/&gt;&lt;property id=&quot;20307&quot; value=&quot;258&quot;/&gt;&lt;/object&gt;&lt;object type=&quot;3&quot; unique_id=&quot;10007&quot;&gt;&lt;property id=&quot;20148&quot; value=&quot;5&quot;/&gt;&lt;property id=&quot;20300&quot; value=&quot;Diapositiva 4&quot;/&gt;&lt;property id=&quot;20307&quot; value=&quot;296&quot;/&gt;&lt;/object&gt;&lt;object type=&quot;3&quot; unique_id=&quot;10008&quot;&gt;&lt;property id=&quot;20148&quot; value=&quot;5&quot;/&gt;&lt;property id=&quot;20300&quot; value=&quot;Diapositiva 5&quot;/&gt;&lt;property id=&quot;20307&quot; value=&quot;297&quot;/&gt;&lt;/object&gt;&lt;object type=&quot;3&quot; unique_id=&quot;10009&quot;&gt;&lt;property id=&quot;20148&quot; value=&quot;5&quot;/&gt;&lt;property id=&quot;20300&quot; value=&quot;Diapositiva 6&quot;/&gt;&lt;property id=&quot;20307&quot; value=&quot;291&quot;/&gt;&lt;/object&gt;&lt;object type=&quot;3&quot; unique_id=&quot;10010&quot;&gt;&lt;property id=&quot;20148&quot; value=&quot;5&quot;/&gt;&lt;property id=&quot;20300&quot; value=&quot;Diapositiva 7&quot;/&gt;&lt;property id=&quot;20307&quot; value=&quot;289&quot;/&gt;&lt;/object&gt;&lt;object type=&quot;3&quot; unique_id=&quot;10011&quot;&gt;&lt;property id=&quot;20148&quot; value=&quot;5&quot;/&gt;&lt;property id=&quot;20300&quot; value=&quot;Diapositiva 8&quot;/&gt;&lt;property id=&quot;20307&quot; value=&quot;293&quot;/&gt;&lt;/object&gt;&lt;object type=&quot;3&quot; unique_id=&quot;10012&quot;&gt;&lt;property id=&quot;20148&quot; value=&quot;5&quot;/&gt;&lt;property id=&quot;20300&quot; value=&quot;Diapositiva 9&quot;/&gt;&lt;property id=&quot;20307&quot; value=&quot;294&quot;/&gt;&lt;/object&gt;&lt;object type=&quot;3&quot; unique_id=&quot;10013&quot;&gt;&lt;property id=&quot;20148&quot; value=&quot;5&quot;/&gt;&lt;property id=&quot;20300&quot; value=&quot;Diapositiva 10&quot;/&gt;&lt;property id=&quot;20307&quot; value=&quot;292&quot;/&gt;&lt;/object&gt;&lt;/object&gt;&lt;/object&gt;&lt;/database&gt;"/>
  <p:tag name="SECTOMILLISECCONVERTED" val="1"/>
</p:tagLst>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12BF27E7F7AA5D4882240C008C90977E" ma:contentTypeVersion="5" ma:contentTypeDescription="Crear nuevo documento." ma:contentTypeScope="" ma:versionID="a8a64c2cbbe091bebb4ef5f329ab2531">
  <xsd:schema xmlns:xsd="http://www.w3.org/2001/XMLSchema" xmlns:xs="http://www.w3.org/2001/XMLSchema" xmlns:p="http://schemas.microsoft.com/office/2006/metadata/properties" xmlns:ns2="ecbb8d68-eff0-4eef-9d97-fab3140ca6a6" targetNamespace="http://schemas.microsoft.com/office/2006/metadata/properties" ma:root="true" ma:fieldsID="f6613726c64ffa7a047c2615ae985543" ns2:_="">
    <xsd:import namespace="ecbb8d68-eff0-4eef-9d97-fab3140ca6a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bb8d68-eff0-4eef-9d97-fab3140ca6a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64B0F95-346E-4ACB-A764-C8A698EBD7CF}">
  <ds:schemaRefs>
    <ds:schemaRef ds:uri="http://schemas.microsoft.com/sharepoint/v3/contenttype/forms"/>
  </ds:schemaRefs>
</ds:datastoreItem>
</file>

<file path=customXml/itemProps2.xml><?xml version="1.0" encoding="utf-8"?>
<ds:datastoreItem xmlns:ds="http://schemas.openxmlformats.org/officeDocument/2006/customXml" ds:itemID="{8AC7CB2E-0BE7-4805-93E0-407C853C42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bb8d68-eff0-4eef-9d97-fab3140ca6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62D1535-2125-442C-A345-B7481F8967B8}">
  <ds:schemaRefs>
    <ds:schemaRef ds:uri="http://purl.org/dc/elements/1.1/"/>
    <ds:schemaRef ds:uri="http://schemas.microsoft.com/office/2006/documentManagement/types"/>
    <ds:schemaRef ds:uri="ecbb8d68-eff0-4eef-9d97-fab3140ca6a6"/>
    <ds:schemaRef ds:uri="http://schemas.microsoft.com/office/2006/metadata/properties"/>
    <ds:schemaRef ds:uri="http://purl.org/dc/terms/"/>
    <ds:schemaRef ds:uri="http://www.w3.org/XML/1998/namespace"/>
    <ds:schemaRef ds:uri="http://schemas.microsoft.com/office/infopath/2007/PartnerControl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3053</TotalTime>
  <Words>1134</Words>
  <Application>Microsoft Office PowerPoint</Application>
  <PresentationFormat>Personalizado</PresentationFormat>
  <Paragraphs>85</Paragraphs>
  <Slides>10</Slides>
  <Notes>4</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FLASH INFORMATIVO  SOBRE EL TFG (V.2018) Dirigida a los tutores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SESIÓN INFORMATIVA SOBRE EL TRABAJO FIN DE GRADO Dirigida a los studiantes de las siguientes titulaciones:  Grado en Finanzas y Contabilidad Grado en Turismo Doble Grado en FyCO y en RRLL y RRHH</dc:title>
  <dc:creator>hvl grc</dc:creator>
  <cp:lastModifiedBy>X</cp:lastModifiedBy>
  <cp:revision>108</cp:revision>
  <cp:lastPrinted>2018-05-19T19:17:32Z</cp:lastPrinted>
  <dcterms:created xsi:type="dcterms:W3CDTF">2017-10-29T19:04:39Z</dcterms:created>
  <dcterms:modified xsi:type="dcterms:W3CDTF">2021-05-19T12:23:45Z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0x01010012BF27E7F7AA5D4882240C008C90977E</vt:lpwstr>
  </property>
</Properties>
</file>